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657" r:id="rId2"/>
  </p:sldMasterIdLst>
  <p:notesMasterIdLst>
    <p:notesMasterId r:id="rId127"/>
  </p:notesMasterIdLst>
  <p:sldIdLst>
    <p:sldId id="256" r:id="rId3"/>
    <p:sldId id="257" r:id="rId4"/>
    <p:sldId id="258" r:id="rId5"/>
    <p:sldId id="430" r:id="rId6"/>
    <p:sldId id="431" r:id="rId7"/>
    <p:sldId id="432" r:id="rId8"/>
    <p:sldId id="433" r:id="rId9"/>
    <p:sldId id="259" r:id="rId10"/>
    <p:sldId id="434" r:id="rId11"/>
    <p:sldId id="435" r:id="rId12"/>
    <p:sldId id="436" r:id="rId13"/>
    <p:sldId id="260" r:id="rId14"/>
    <p:sldId id="261" r:id="rId15"/>
    <p:sldId id="459" r:id="rId16"/>
    <p:sldId id="460" r:id="rId17"/>
    <p:sldId id="437" r:id="rId18"/>
    <p:sldId id="438" r:id="rId19"/>
    <p:sldId id="262" r:id="rId20"/>
    <p:sldId id="263" r:id="rId21"/>
    <p:sldId id="264" r:id="rId22"/>
    <p:sldId id="265" r:id="rId23"/>
    <p:sldId id="440" r:id="rId24"/>
    <p:sldId id="441" r:id="rId25"/>
    <p:sldId id="400" r:id="rId26"/>
    <p:sldId id="442" r:id="rId27"/>
    <p:sldId id="443" r:id="rId28"/>
    <p:sldId id="415" r:id="rId29"/>
    <p:sldId id="267" r:id="rId30"/>
    <p:sldId id="268" r:id="rId31"/>
    <p:sldId id="269" r:id="rId32"/>
    <p:sldId id="270" r:id="rId33"/>
    <p:sldId id="272" r:id="rId34"/>
    <p:sldId id="276" r:id="rId35"/>
    <p:sldId id="273" r:id="rId36"/>
    <p:sldId id="274" r:id="rId37"/>
    <p:sldId id="275" r:id="rId38"/>
    <p:sldId id="278" r:id="rId39"/>
    <p:sldId id="279" r:id="rId40"/>
    <p:sldId id="280" r:id="rId41"/>
    <p:sldId id="445" r:id="rId42"/>
    <p:sldId id="281" r:id="rId43"/>
    <p:sldId id="282" r:id="rId44"/>
    <p:sldId id="283" r:id="rId45"/>
    <p:sldId id="448" r:id="rId46"/>
    <p:sldId id="284" r:id="rId47"/>
    <p:sldId id="446" r:id="rId48"/>
    <p:sldId id="285" r:id="rId49"/>
    <p:sldId id="447" r:id="rId50"/>
    <p:sldId id="444" r:id="rId51"/>
    <p:sldId id="286" r:id="rId52"/>
    <p:sldId id="287" r:id="rId53"/>
    <p:sldId id="289" r:id="rId54"/>
    <p:sldId id="290" r:id="rId55"/>
    <p:sldId id="291" r:id="rId56"/>
    <p:sldId id="292" r:id="rId57"/>
    <p:sldId id="293" r:id="rId58"/>
    <p:sldId id="288" r:id="rId59"/>
    <p:sldId id="294" r:id="rId60"/>
    <p:sldId id="295" r:id="rId61"/>
    <p:sldId id="296" r:id="rId62"/>
    <p:sldId id="297" r:id="rId63"/>
    <p:sldId id="298" r:id="rId64"/>
    <p:sldId id="449" r:id="rId65"/>
    <p:sldId id="45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414" r:id="rId75"/>
    <p:sldId id="309" r:id="rId76"/>
    <p:sldId id="360" r:id="rId77"/>
    <p:sldId id="452" r:id="rId78"/>
    <p:sldId id="453" r:id="rId79"/>
    <p:sldId id="426" r:id="rId80"/>
    <p:sldId id="451" r:id="rId81"/>
    <p:sldId id="428" r:id="rId82"/>
    <p:sldId id="456" r:id="rId83"/>
    <p:sldId id="454" r:id="rId84"/>
    <p:sldId id="455" r:id="rId85"/>
    <p:sldId id="457" r:id="rId86"/>
    <p:sldId id="458" r:id="rId87"/>
    <p:sldId id="368" r:id="rId88"/>
    <p:sldId id="372" r:id="rId89"/>
    <p:sldId id="373" r:id="rId90"/>
    <p:sldId id="374" r:id="rId91"/>
    <p:sldId id="375" r:id="rId92"/>
    <p:sldId id="407" r:id="rId93"/>
    <p:sldId id="408" r:id="rId94"/>
    <p:sldId id="376" r:id="rId95"/>
    <p:sldId id="377" r:id="rId96"/>
    <p:sldId id="378" r:id="rId97"/>
    <p:sldId id="379" r:id="rId98"/>
    <p:sldId id="380" r:id="rId99"/>
    <p:sldId id="401" r:id="rId100"/>
    <p:sldId id="423" r:id="rId101"/>
    <p:sldId id="424" r:id="rId102"/>
    <p:sldId id="425" r:id="rId103"/>
    <p:sldId id="461" r:id="rId104"/>
    <p:sldId id="462" r:id="rId105"/>
    <p:sldId id="463" r:id="rId106"/>
    <p:sldId id="382" r:id="rId107"/>
    <p:sldId id="410" r:id="rId108"/>
    <p:sldId id="383" r:id="rId109"/>
    <p:sldId id="384" r:id="rId110"/>
    <p:sldId id="385" r:id="rId111"/>
    <p:sldId id="411" r:id="rId112"/>
    <p:sldId id="386" r:id="rId113"/>
    <p:sldId id="387" r:id="rId114"/>
    <p:sldId id="388" r:id="rId115"/>
    <p:sldId id="389" r:id="rId116"/>
    <p:sldId id="390" r:id="rId117"/>
    <p:sldId id="391" r:id="rId118"/>
    <p:sldId id="412" r:id="rId119"/>
    <p:sldId id="392" r:id="rId120"/>
    <p:sldId id="393" r:id="rId121"/>
    <p:sldId id="394" r:id="rId122"/>
    <p:sldId id="395" r:id="rId123"/>
    <p:sldId id="396" r:id="rId124"/>
    <p:sldId id="422" r:id="rId125"/>
    <p:sldId id="399" r:id="rId126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gency FB" panose="020B0503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gency FB" panose="020B0503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gency FB" panose="020B0503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gency FB" panose="020B0503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gency FB" panose="020B0503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gency FB" panose="020B0503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gency FB" panose="020B0503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gency FB" panose="020B0503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gency FB" panose="020B05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CCFF33"/>
    <a:srgbClr val="CC66FF"/>
    <a:srgbClr val="DDDDDD"/>
    <a:srgbClr val="33CC33"/>
    <a:srgbClr val="66FFCC"/>
    <a:srgbClr val="00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32" autoAdjust="0"/>
    <p:restoredTop sz="90769" autoAdjust="0"/>
  </p:normalViewPr>
  <p:slideViewPr>
    <p:cSldViewPr>
      <p:cViewPr varScale="1">
        <p:scale>
          <a:sx n="62" d="100"/>
          <a:sy n="62" d="100"/>
        </p:scale>
        <p:origin x="97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4D7BCEB9-370C-43C9-ACA3-2315A837A18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AFB805B7-27ED-4AA5-B00F-64AE561DBF0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00E6F5E-3E4D-48ED-AC12-86782A07E25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5" name="Rectangle 5">
            <a:extLst>
              <a:ext uri="{FF2B5EF4-FFF2-40B4-BE49-F238E27FC236}">
                <a16:creationId xmlns:a16="http://schemas.microsoft.com/office/drawing/2014/main" id="{4E44EB56-CE1C-4EB1-A95B-1A5E8FEA18C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209926" name="Rectangle 6">
            <a:extLst>
              <a:ext uri="{FF2B5EF4-FFF2-40B4-BE49-F238E27FC236}">
                <a16:creationId xmlns:a16="http://schemas.microsoft.com/office/drawing/2014/main" id="{A9C93DDC-26EA-457B-9B36-16D2147DE10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09927" name="Rectangle 7">
            <a:extLst>
              <a:ext uri="{FF2B5EF4-FFF2-40B4-BE49-F238E27FC236}">
                <a16:creationId xmlns:a16="http://schemas.microsoft.com/office/drawing/2014/main" id="{FA1989C6-FE79-4177-BFAA-9C5515F10D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A583C50-299A-429F-B9C9-B3CC5741DDA0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9C12D97D-3282-4CC8-9194-4E724EE1DF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ACDCDD-1C99-4B4C-900C-0ACC3390A74D}" type="slidenum">
              <a:rPr lang="es-ES" altLang="es-AR" smtClean="0"/>
              <a:pPr>
                <a:spcBef>
                  <a:spcPct val="0"/>
                </a:spcBef>
              </a:pPr>
              <a:t>1</a:t>
            </a:fld>
            <a:endParaRPr lang="es-ES" altLang="es-AR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DA7568-D4B6-46BA-AC2C-276F5F4A9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B76453A8-E79A-485F-A7E4-E687B07B7C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98A72760-BC3D-4BA1-9A87-C29A15586F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74386E-6BFA-465A-86BD-BED4A4B1C6AB}" type="slidenum">
              <a:rPr lang="es-ES" altLang="es-AR" smtClean="0"/>
              <a:pPr>
                <a:spcBef>
                  <a:spcPct val="0"/>
                </a:spcBef>
              </a:pPr>
              <a:t>20</a:t>
            </a:fld>
            <a:endParaRPr lang="es-ES" altLang="es-AR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2744692-7AD7-461D-873C-AF751FFA25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DFAC363D-62B0-47EA-AED8-9A23F90114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2AC11EA3-418C-4DF8-8FCF-39D1818446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6D405F6-AD05-4572-A734-CAD5FFFD94C0}" type="slidenum">
              <a:rPr lang="es-ES" altLang="es-AR" smtClean="0"/>
              <a:pPr>
                <a:spcBef>
                  <a:spcPct val="0"/>
                </a:spcBef>
              </a:pPr>
              <a:t>21</a:t>
            </a:fld>
            <a:endParaRPr lang="es-ES" altLang="es-A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146786D6-D409-4633-883E-2CFAE09CB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B91BB311-B6EC-488B-B4E9-32D2608677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9E1998F3-1A1F-4D5F-8F4B-0C30498978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68F453-18F1-448D-BC9E-8BDF2832935C}" type="slidenum">
              <a:rPr lang="es-ES" altLang="es-AR" smtClean="0"/>
              <a:pPr>
                <a:spcBef>
                  <a:spcPct val="0"/>
                </a:spcBef>
              </a:pPr>
              <a:t>24</a:t>
            </a:fld>
            <a:endParaRPr lang="es-ES" altLang="es-A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D1229A5-C980-4639-A14C-8D17445B6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B0B346DF-5ECC-44B7-935F-7D8F0A12BD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2CE0CB91-BDD7-4F69-8B44-2EA2BC1F63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BF7234-13EF-4AF5-ADA7-41C2B7D6ED23}" type="slidenum">
              <a:rPr lang="es-ES" altLang="es-AR" smtClean="0"/>
              <a:pPr>
                <a:spcBef>
                  <a:spcPct val="0"/>
                </a:spcBef>
              </a:pPr>
              <a:t>28</a:t>
            </a:fld>
            <a:endParaRPr lang="es-ES" altLang="es-AR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FD8B2333-EBEB-4FF6-AF64-9F6C5EE13C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EFCA3877-1864-4C54-99C8-8E8ADB623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A45D6A9D-FB9A-49B5-8E87-6CBBE4584E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0F4A6A-B14C-492D-9E03-84B946259FF3}" type="slidenum">
              <a:rPr lang="es-ES" altLang="es-AR" smtClean="0"/>
              <a:pPr>
                <a:spcBef>
                  <a:spcPct val="0"/>
                </a:spcBef>
              </a:pPr>
              <a:t>29</a:t>
            </a:fld>
            <a:endParaRPr lang="es-ES" altLang="es-AR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C39C42C2-5D77-41DA-80B4-B72E14F1FD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6257408F-C5D9-4E0A-AE04-0B137A5C6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C0647590-0BD7-4690-A23A-D82E5720D2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BF87D3-C245-4BB1-B655-8177DE827D00}" type="slidenum">
              <a:rPr lang="es-ES" altLang="es-AR" smtClean="0"/>
              <a:pPr>
                <a:spcBef>
                  <a:spcPct val="0"/>
                </a:spcBef>
              </a:pPr>
              <a:t>30</a:t>
            </a:fld>
            <a:endParaRPr lang="es-ES" altLang="es-AR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005D0C38-24E4-4173-A238-6C8D9859D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6686AE98-B0CB-4781-A00B-90A2E1D3B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B68AC4FA-F13B-41E9-99CA-7E9C32B6F6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86A9505-7340-4E9E-B76E-79DAC59DC3AA}" type="slidenum">
              <a:rPr lang="es-ES" altLang="es-AR" smtClean="0"/>
              <a:pPr>
                <a:spcBef>
                  <a:spcPct val="0"/>
                </a:spcBef>
              </a:pPr>
              <a:t>31</a:t>
            </a:fld>
            <a:endParaRPr lang="es-ES" altLang="es-AR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932F32C-BF42-4AF6-A549-4669C34D18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42B34A59-2AB3-4C59-BBD7-7F542DBDCF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5DD21C5-00C2-409A-949A-BA0CE52FE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EBF072-1289-4217-A835-7495AA2C5ACC}" type="slidenum">
              <a:rPr lang="es-ES" altLang="es-AR" smtClean="0"/>
              <a:pPr>
                <a:spcBef>
                  <a:spcPct val="0"/>
                </a:spcBef>
              </a:pPr>
              <a:t>32</a:t>
            </a:fld>
            <a:endParaRPr lang="es-ES" altLang="es-AR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3893880-4D8D-4B71-9CE8-D750013BB0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59EA5578-9097-4506-9952-95EE68D52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0BE5D50A-28D1-4EA5-92BD-570F521B36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B06201-89F2-4C60-A906-D9E8BBBC480A}" type="slidenum">
              <a:rPr lang="es-ES" altLang="es-AR" smtClean="0"/>
              <a:pPr>
                <a:spcBef>
                  <a:spcPct val="0"/>
                </a:spcBef>
              </a:pPr>
              <a:t>33</a:t>
            </a:fld>
            <a:endParaRPr lang="es-ES" altLang="es-AR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541ACE94-4F3A-4954-BDBC-3B60E6056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81D7C8F9-3BCA-4D72-ACA6-64C9E7A93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13C5BA3F-CD58-4B46-B7B9-16E406343D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80B034F-0482-43BC-A880-8470608B7FE9}" type="slidenum">
              <a:rPr lang="es-ES" altLang="es-AR" smtClean="0"/>
              <a:pPr>
                <a:spcBef>
                  <a:spcPct val="0"/>
                </a:spcBef>
              </a:pPr>
              <a:t>34</a:t>
            </a:fld>
            <a:endParaRPr lang="es-ES" altLang="es-AR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F813A56A-DC26-4128-B435-34F95D0295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A2239F95-58D9-4479-9943-F9AD86709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CA547C8-AAEF-4EC2-9208-FEAB05603B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54E1F0-97C7-4B1C-9206-C1C6BF8578A8}" type="slidenum">
              <a:rPr lang="es-ES" altLang="es-AR" smtClean="0"/>
              <a:pPr>
                <a:spcBef>
                  <a:spcPct val="0"/>
                </a:spcBef>
              </a:pPr>
              <a:t>2</a:t>
            </a:fld>
            <a:endParaRPr lang="es-ES" altLang="es-AR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348812FA-82C0-4BAF-8818-C56379B585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FF7E9D2-E174-4AB6-884D-2D0508462B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53441285-1395-4AF5-98B2-D6FBACBDE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5E81A4-45B0-4A00-A755-43806D4E96BD}" type="slidenum">
              <a:rPr lang="es-ES" altLang="es-AR" smtClean="0"/>
              <a:pPr>
                <a:spcBef>
                  <a:spcPct val="0"/>
                </a:spcBef>
              </a:pPr>
              <a:t>35</a:t>
            </a:fld>
            <a:endParaRPr lang="es-ES" altLang="es-AR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C1554625-A776-4B82-9760-9ADC8FF503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9084527B-3B43-4A17-AC55-A75D2BF31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DA27603A-E832-444B-A941-645CE3F0F3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86943E6-120F-4C6D-B6C9-822760C79538}" type="slidenum">
              <a:rPr lang="es-ES" altLang="es-AR" smtClean="0"/>
              <a:pPr>
                <a:spcBef>
                  <a:spcPct val="0"/>
                </a:spcBef>
              </a:pPr>
              <a:t>36</a:t>
            </a:fld>
            <a:endParaRPr lang="es-ES" altLang="es-AR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5B069EE5-BE8D-488B-81AD-7E698DF49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822D09F9-A3F0-4330-9D61-AB16688661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B7F06A16-2C0D-49CF-8F65-AD6B973E8F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BDAE97-EE06-4377-ABEF-4F89E8B13ECF}" type="slidenum">
              <a:rPr lang="es-ES" altLang="es-AR" smtClean="0"/>
              <a:pPr>
                <a:spcBef>
                  <a:spcPct val="0"/>
                </a:spcBef>
              </a:pPr>
              <a:t>37</a:t>
            </a:fld>
            <a:endParaRPr lang="es-ES" altLang="es-AR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389AB60E-4E81-4A7F-90E7-D0FEC240DE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AFB18C46-E778-4FDD-BB2D-7E35DD2FA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73C316B0-B176-457E-A77B-1025C8480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1ACAF7-25A7-4FF4-87DF-A206BE0388A7}" type="slidenum">
              <a:rPr lang="es-ES" altLang="es-AR" smtClean="0"/>
              <a:pPr>
                <a:spcBef>
                  <a:spcPct val="0"/>
                </a:spcBef>
              </a:pPr>
              <a:t>38</a:t>
            </a:fld>
            <a:endParaRPr lang="es-ES" altLang="es-AR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DEDAD549-3B81-4A52-BD2A-E9A303D60F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BAEE5996-1DF4-4C6B-AE5B-BADAAAB3BD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97152FB0-AB53-475A-B399-E3980B80A2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89715F-98E9-4449-A612-A833F3FF2D5D}" type="slidenum">
              <a:rPr lang="es-ES" altLang="es-AR" smtClean="0"/>
              <a:pPr>
                <a:spcBef>
                  <a:spcPct val="0"/>
                </a:spcBef>
              </a:pPr>
              <a:t>39</a:t>
            </a:fld>
            <a:endParaRPr lang="es-ES" altLang="es-AR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7BD418D5-088A-4AF9-AF31-AE3A2982CC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C45067BD-10CB-4C65-BD70-2A37CAEF21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B53D350A-6C89-462A-B3C1-8849CE102B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203662E-3783-4BB9-BA63-C6D2447CF2B6}" type="slidenum">
              <a:rPr lang="es-ES" altLang="es-AR" smtClean="0"/>
              <a:pPr>
                <a:spcBef>
                  <a:spcPct val="0"/>
                </a:spcBef>
              </a:pPr>
              <a:t>41</a:t>
            </a:fld>
            <a:endParaRPr lang="es-ES" altLang="es-AR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163C37D8-1F72-44C0-B037-EEB768E5A6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BCE1D29A-BD30-4A16-97CD-9FF96FB067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EB5EDD4A-96BA-4AAD-B2C8-57920676A3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F2A6EF-29A1-42B4-9E57-D975087CE15C}" type="slidenum">
              <a:rPr lang="es-ES" altLang="es-AR" smtClean="0"/>
              <a:pPr>
                <a:spcBef>
                  <a:spcPct val="0"/>
                </a:spcBef>
              </a:pPr>
              <a:t>42</a:t>
            </a:fld>
            <a:endParaRPr lang="es-ES" altLang="es-AR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C6F8EA39-E338-4C42-978B-C3430F9E7A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41A4DF15-A33F-44D0-A36E-42188F8C3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B3CF73D1-6EC1-4C44-8508-62D104E6E1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D0A4A8-46A0-452E-A356-ABBD20B70B3F}" type="slidenum">
              <a:rPr lang="es-ES" altLang="es-AR" smtClean="0"/>
              <a:pPr>
                <a:spcBef>
                  <a:spcPct val="0"/>
                </a:spcBef>
              </a:pPr>
              <a:t>43</a:t>
            </a:fld>
            <a:endParaRPr lang="es-ES" altLang="es-AR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A1DC023E-B198-4411-84EA-5A85428232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3636A960-DA5D-4B94-9A65-562A1240E1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12069E93-B982-4D00-9826-77DA8991B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EB5687-71EE-4A81-97E4-E7FECB7A1EBD}" type="slidenum">
              <a:rPr lang="es-ES" altLang="es-AR" smtClean="0"/>
              <a:pPr>
                <a:spcBef>
                  <a:spcPct val="0"/>
                </a:spcBef>
              </a:pPr>
              <a:t>45</a:t>
            </a:fld>
            <a:endParaRPr lang="es-ES" altLang="es-AR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F0BA6A54-905F-40FB-9B45-B3743DD1A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D5986A0A-4A27-4126-869E-A2A703CC9F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CAF7B6E4-5A9C-47EF-A154-611841BC1A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9FA1AD-4037-4D86-AF86-A2765E0DC93D}" type="slidenum">
              <a:rPr lang="es-ES" altLang="es-AR" smtClean="0"/>
              <a:pPr>
                <a:spcBef>
                  <a:spcPct val="0"/>
                </a:spcBef>
              </a:pPr>
              <a:t>47</a:t>
            </a:fld>
            <a:endParaRPr lang="es-ES" altLang="es-AR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948DE6A3-0945-4967-AF9F-2E3B6B0D33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F515ABEA-34EE-4A88-8760-B55965D2C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B8D6F90D-3CD3-4D8C-8EEF-BA61124144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D5FCCE-19AE-4BAF-B177-B4C23FF31853}" type="slidenum">
              <a:rPr lang="es-ES" altLang="es-AR" smtClean="0"/>
              <a:pPr>
                <a:spcBef>
                  <a:spcPct val="0"/>
                </a:spcBef>
              </a:pPr>
              <a:t>3</a:t>
            </a:fld>
            <a:endParaRPr lang="es-ES" altLang="es-AR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01CE0C8-E002-48CE-A5EE-45BEADF83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2CE0802F-2137-47C2-A9B6-B3E753013D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C622060B-3834-405F-BF94-BBDB29FCDA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00A19A-58BA-408A-BB6C-E5475302EC2A}" type="slidenum">
              <a:rPr lang="es-ES" altLang="es-AR" smtClean="0"/>
              <a:pPr>
                <a:spcBef>
                  <a:spcPct val="0"/>
                </a:spcBef>
              </a:pPr>
              <a:t>50</a:t>
            </a:fld>
            <a:endParaRPr lang="es-ES" altLang="es-AR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33B62E16-B038-4D49-B2A6-97EFAAD738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13C5FA9A-EF55-4561-8843-F978DECF14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65C2A764-D678-4D0F-9721-A7D825BE06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1D27D5-1606-4160-B388-EA13C67C8E31}" type="slidenum">
              <a:rPr lang="es-ES" altLang="es-AR" smtClean="0"/>
              <a:pPr>
                <a:spcBef>
                  <a:spcPct val="0"/>
                </a:spcBef>
              </a:pPr>
              <a:t>51</a:t>
            </a:fld>
            <a:endParaRPr lang="es-ES" altLang="es-AR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ABE1D192-1E2F-4D8A-A0EF-00DCD7B685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287AB62E-DCE9-4E8F-844E-C58BB69AE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35953D19-3A0F-4461-9F56-B40210082E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4A941B-D9E9-4449-840E-3AD5C7807B33}" type="slidenum">
              <a:rPr lang="es-ES" altLang="es-AR" smtClean="0"/>
              <a:pPr>
                <a:spcBef>
                  <a:spcPct val="0"/>
                </a:spcBef>
              </a:pPr>
              <a:t>52</a:t>
            </a:fld>
            <a:endParaRPr lang="es-ES" altLang="es-AR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3C616ACD-2C1C-4D43-9970-F9E4A792F4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95A0692B-A6C4-4952-90B8-0FC9AF0F4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ABD23BDD-567B-492A-AAC4-6AB9A52433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50FF06-9597-4C17-AE32-FB16832E4F4F}" type="slidenum">
              <a:rPr lang="es-ES" altLang="es-AR" smtClean="0"/>
              <a:pPr>
                <a:spcBef>
                  <a:spcPct val="0"/>
                </a:spcBef>
              </a:pPr>
              <a:t>53</a:t>
            </a:fld>
            <a:endParaRPr lang="es-ES" altLang="es-AR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FE992E34-2133-4A7C-9D81-B04ED3AF1A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E22E5FC-0488-4D57-899F-6A6167A975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F8CC4F45-3FEF-46B2-814C-E9494A4988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00B379-72CF-4586-B203-AD97AA016C5E}" type="slidenum">
              <a:rPr lang="es-ES" altLang="es-AR" smtClean="0"/>
              <a:pPr>
                <a:spcBef>
                  <a:spcPct val="0"/>
                </a:spcBef>
              </a:pPr>
              <a:t>54</a:t>
            </a:fld>
            <a:endParaRPr lang="es-ES" altLang="es-AR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24EA25F-195C-4225-9430-B5D0A362F8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E383120-3163-4E4F-A0D1-88DD6C8B0F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08E258CA-ACDC-4492-8B08-797274C8C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EA4681-841C-47AE-A052-642D587D592C}" type="slidenum">
              <a:rPr lang="es-ES" altLang="es-AR" smtClean="0"/>
              <a:pPr>
                <a:spcBef>
                  <a:spcPct val="0"/>
                </a:spcBef>
              </a:pPr>
              <a:t>55</a:t>
            </a:fld>
            <a:endParaRPr lang="es-ES" altLang="es-AR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684BBC52-B63A-45A7-816C-7FAE3EA9B2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39B0EF21-A5CD-49DF-A2E2-E194224D2B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E58615BE-E8C5-4218-A947-31FFE98A8C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CF7A0B-F82E-4D56-9080-B3DF9613C2C9}" type="slidenum">
              <a:rPr lang="es-ES" altLang="es-AR" smtClean="0"/>
              <a:pPr>
                <a:spcBef>
                  <a:spcPct val="0"/>
                </a:spcBef>
              </a:pPr>
              <a:t>56</a:t>
            </a:fld>
            <a:endParaRPr lang="es-ES" altLang="es-AR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C19149F7-12E4-44CA-BBBD-CC0CCEE055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6DC2874F-6A02-4ECE-8DC6-5774404FE4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804E2D8D-E1B4-49B0-B2AB-6B799ACFDF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E26186-50EC-4C89-935A-B06A5EF58A60}" type="slidenum">
              <a:rPr lang="es-ES" altLang="es-AR" smtClean="0"/>
              <a:pPr>
                <a:spcBef>
                  <a:spcPct val="0"/>
                </a:spcBef>
              </a:pPr>
              <a:t>57</a:t>
            </a:fld>
            <a:endParaRPr lang="es-ES" altLang="es-AR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DDFDAAD4-C195-4746-8A9E-76DC102972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49F10596-8EF7-40CD-8ACB-E389E85BA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607BE064-5D8C-4BF8-A475-7CA01CCB9A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CDCC20-ADDB-4CF7-BC81-3C138F9306B7}" type="slidenum">
              <a:rPr lang="es-ES" altLang="es-AR" smtClean="0"/>
              <a:pPr>
                <a:spcBef>
                  <a:spcPct val="0"/>
                </a:spcBef>
              </a:pPr>
              <a:t>58</a:t>
            </a:fld>
            <a:endParaRPr lang="es-ES" altLang="es-AR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92F059BB-9957-4360-8AF5-BE45E0E3C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2C82C88E-3355-4DCB-B971-1A1517B3E2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742E0EBF-DB17-42A7-9EFC-4831539001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626DC7-D112-48D5-A964-3856E2ACC494}" type="slidenum">
              <a:rPr lang="es-ES" altLang="es-AR" smtClean="0"/>
              <a:pPr>
                <a:spcBef>
                  <a:spcPct val="0"/>
                </a:spcBef>
              </a:pPr>
              <a:t>59</a:t>
            </a:fld>
            <a:endParaRPr lang="es-ES" altLang="es-AR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D1A2F29F-FF0B-49C5-86F6-6318791371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1BFF9655-541B-4402-BD76-EF6C84136D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4019C18-D187-45D1-9EB4-9D09AF57F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37DD34-64ED-48EC-9C99-3797ADCC33FD}" type="slidenum">
              <a:rPr lang="es-ES" altLang="es-AR" smtClean="0"/>
              <a:pPr>
                <a:spcBef>
                  <a:spcPct val="0"/>
                </a:spcBef>
              </a:pPr>
              <a:t>8</a:t>
            </a:fld>
            <a:endParaRPr lang="es-ES" altLang="es-AR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6E05621D-35C0-4127-BB48-AD8FCF07F9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F057A3D-4B1F-4EAD-A0F3-3BA133BF6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B736596E-A560-4F0E-AF20-B340A8909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A0BC2C8-3B44-4B93-AA38-48DE8247A2B5}" type="slidenum">
              <a:rPr lang="es-ES" altLang="es-AR" smtClean="0"/>
              <a:pPr>
                <a:spcBef>
                  <a:spcPct val="0"/>
                </a:spcBef>
              </a:pPr>
              <a:t>60</a:t>
            </a:fld>
            <a:endParaRPr lang="es-ES" altLang="es-AR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046BC286-713A-4A8F-9E53-006436126B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E13984C2-8EFD-4A01-994A-1B793392C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A7E10D0-9D47-4BA9-9AEE-8B569CFE3F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E300AD8-1A68-4B63-9F6D-FCB6CEDB4F3C}" type="slidenum">
              <a:rPr lang="es-ES" altLang="es-AR" smtClean="0"/>
              <a:pPr>
                <a:spcBef>
                  <a:spcPct val="0"/>
                </a:spcBef>
              </a:pPr>
              <a:t>61</a:t>
            </a:fld>
            <a:endParaRPr lang="es-ES" altLang="es-AR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A2B91210-9CFC-41BF-A001-40B44CAE9F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F165D4CE-8140-424E-8FA7-1BFC1F6B83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8F5CBBBB-46F8-47F1-A8C7-D97104259C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25E04F-0B97-473A-A895-50569F97A1FB}" type="slidenum">
              <a:rPr lang="es-ES" altLang="es-AR" smtClean="0"/>
              <a:pPr>
                <a:spcBef>
                  <a:spcPct val="0"/>
                </a:spcBef>
              </a:pPr>
              <a:t>62</a:t>
            </a:fld>
            <a:endParaRPr lang="es-ES" altLang="es-AR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8C26C34B-F3CE-4F84-AD73-8CCA539C3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CE23D9A6-B6DB-4B3D-A6FE-EEC6E8841E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D3E2B590-D380-49C5-9089-E13D45355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DD0A4D-7B89-47DF-BBC6-A04040C937FD}" type="slidenum">
              <a:rPr lang="es-ES" altLang="es-AR" smtClean="0"/>
              <a:pPr>
                <a:spcBef>
                  <a:spcPct val="0"/>
                </a:spcBef>
              </a:pPr>
              <a:t>65</a:t>
            </a:fld>
            <a:endParaRPr lang="es-ES" altLang="es-AR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8B913135-234D-4571-A3B4-C96B0B799B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A96E583F-2741-4572-9899-40906C4E01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1F664688-6F60-4419-8024-23E5178C84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37B4AE-772B-44C7-8E38-53FBC298D24B}" type="slidenum">
              <a:rPr lang="es-ES" altLang="es-AR" smtClean="0"/>
              <a:pPr>
                <a:spcBef>
                  <a:spcPct val="0"/>
                </a:spcBef>
              </a:pPr>
              <a:t>66</a:t>
            </a:fld>
            <a:endParaRPr lang="es-ES" altLang="es-AR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CD201C20-F2F2-4DB6-B453-75C82AB8C7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36B7606A-A7C1-4A10-8350-B408F233C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737E95DA-EE2D-43CC-8A84-E3BB473525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FF62C3-CCE1-4B6A-8BF6-C9DAC395C70E}" type="slidenum">
              <a:rPr lang="es-ES" altLang="es-AR" smtClean="0"/>
              <a:pPr>
                <a:spcBef>
                  <a:spcPct val="0"/>
                </a:spcBef>
              </a:pPr>
              <a:t>67</a:t>
            </a:fld>
            <a:endParaRPr lang="es-ES" altLang="es-AR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DD2D090E-99D0-48E7-83A8-CE181AC4A9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8F7D4577-CFC2-4B8D-8A5D-75446852B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FD91923A-6A7E-4AD1-932F-25215270CA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08391D3-EAEC-424E-A761-894985EAB280}" type="slidenum">
              <a:rPr lang="es-ES" altLang="es-AR" smtClean="0"/>
              <a:pPr>
                <a:spcBef>
                  <a:spcPct val="0"/>
                </a:spcBef>
              </a:pPr>
              <a:t>68</a:t>
            </a:fld>
            <a:endParaRPr lang="es-ES" altLang="es-AR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66CB5EE3-014E-455C-BC95-06B9EB05B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4CB08A96-CFD3-4820-AE11-5FBB495F12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061A39DC-8E52-4308-923B-1438064FC0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5650F3-390F-40BF-8612-24C106E4B8B0}" type="slidenum">
              <a:rPr lang="es-ES" altLang="es-AR" smtClean="0"/>
              <a:pPr>
                <a:spcBef>
                  <a:spcPct val="0"/>
                </a:spcBef>
              </a:pPr>
              <a:t>69</a:t>
            </a:fld>
            <a:endParaRPr lang="es-ES" altLang="es-AR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A4F753C2-3117-4C77-81CD-A65A693AD1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FA7A6A29-D4E4-46B5-B7A8-1ACB2D5A5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B8F104C5-7FCF-48AA-A5E9-D962AE28F5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0A1464-F969-4B49-BF88-13CC22E798EE}" type="slidenum">
              <a:rPr lang="es-ES" altLang="es-AR" smtClean="0"/>
              <a:pPr>
                <a:spcBef>
                  <a:spcPct val="0"/>
                </a:spcBef>
              </a:pPr>
              <a:t>70</a:t>
            </a:fld>
            <a:endParaRPr lang="es-ES" altLang="es-AR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E9C4F4F2-9CB7-482D-AA52-C98E7405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5DAC264F-D2D8-49C5-85C4-E05A7F24F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89D6E067-6402-429F-AECB-E26416B0C1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243375-85F8-47E7-AB4E-D711AF5D6033}" type="slidenum">
              <a:rPr lang="es-ES" altLang="es-AR" smtClean="0"/>
              <a:pPr>
                <a:spcBef>
                  <a:spcPct val="0"/>
                </a:spcBef>
              </a:pPr>
              <a:t>71</a:t>
            </a:fld>
            <a:endParaRPr lang="es-ES" altLang="es-AR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034C751C-03D0-45BF-92DA-1F32572BCA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C21DA90B-9ED0-43E4-AC36-44AAA3AFB8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83FD8243-EC85-4F2C-BE98-E4876A2F23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697D4D-6451-4998-9CC7-C8A169E02461}" type="slidenum">
              <a:rPr lang="es-ES" altLang="es-AR" smtClean="0"/>
              <a:pPr>
                <a:spcBef>
                  <a:spcPct val="0"/>
                </a:spcBef>
              </a:pPr>
              <a:t>12</a:t>
            </a:fld>
            <a:endParaRPr lang="es-ES" altLang="es-A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019AE3A-0857-49C1-BE0B-AEC5BF2951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9C94B0A7-F66D-414B-92D7-5E605E707A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2918A709-66C0-476E-BA53-A82A93039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B8B0EB-2791-4A3D-8A94-D0AD7F069C74}" type="slidenum">
              <a:rPr lang="es-ES" altLang="es-AR" smtClean="0"/>
              <a:pPr>
                <a:spcBef>
                  <a:spcPct val="0"/>
                </a:spcBef>
              </a:pPr>
              <a:t>72</a:t>
            </a:fld>
            <a:endParaRPr lang="es-ES" altLang="es-AR"/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DD81ACFF-F9B1-48CE-B75F-3EEB4A3C32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2E4B461B-BFB5-4B58-9D22-57D0F9741F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A8188150-4FE4-4E03-AC36-0B593C134E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9BC573-4783-4F08-9C43-C83BA7920784}" type="slidenum">
              <a:rPr lang="es-ES" altLang="es-AR" smtClean="0"/>
              <a:pPr>
                <a:spcBef>
                  <a:spcPct val="0"/>
                </a:spcBef>
              </a:pPr>
              <a:t>74</a:t>
            </a:fld>
            <a:endParaRPr lang="es-ES" altLang="es-AR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7982C861-B941-4B7F-89A2-812E796308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8C19ADC-AD10-4D4C-8EB1-B5AEDC1356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6B8F677-9A1E-49B4-9160-9B06E2C2BB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A6D112-0B59-44D5-A787-8F26EEC23EBE}" type="slidenum">
              <a:rPr lang="es-ES" altLang="es-AR" smtClean="0"/>
              <a:pPr>
                <a:spcBef>
                  <a:spcPct val="0"/>
                </a:spcBef>
              </a:pPr>
              <a:t>75</a:t>
            </a:fld>
            <a:endParaRPr lang="es-ES" altLang="es-AR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C5B05088-0A61-40A7-BF57-548D291EFB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7DA22B10-FB1A-4921-AB58-590D24CB3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4E9625CF-254C-475A-AF61-36679D7DAC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0AA7A5-7E10-4F3C-B0E4-6E99C2800B14}" type="slidenum">
              <a:rPr lang="es-ES" altLang="es-AR" smtClean="0"/>
              <a:pPr>
                <a:spcBef>
                  <a:spcPct val="0"/>
                </a:spcBef>
              </a:pPr>
              <a:t>86</a:t>
            </a:fld>
            <a:endParaRPr lang="es-ES" altLang="es-AR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41C63396-1442-4278-B395-E914365E09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B60F608F-284C-4737-A4D1-A96851715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6B4AE138-CB30-431E-9D95-D786A6C9F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0E9BDAD-E8DD-4FC9-9087-431F9C0233C8}" type="slidenum">
              <a:rPr lang="es-ES" altLang="es-AR" smtClean="0"/>
              <a:pPr>
                <a:spcBef>
                  <a:spcPct val="0"/>
                </a:spcBef>
              </a:pPr>
              <a:t>87</a:t>
            </a:fld>
            <a:endParaRPr lang="es-ES" altLang="es-AR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80351C0E-FB8F-4687-9758-A0AAAA0983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5E03A259-7ADA-40B4-83CF-FDF135F999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D19E6844-7098-42E3-B3E2-7FD359543B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309BE1-417B-4212-A8AF-983E1BC7C6F5}" type="slidenum">
              <a:rPr lang="es-ES" altLang="es-AR" smtClean="0"/>
              <a:pPr>
                <a:spcBef>
                  <a:spcPct val="0"/>
                </a:spcBef>
              </a:pPr>
              <a:t>88</a:t>
            </a:fld>
            <a:endParaRPr lang="es-ES" altLang="es-AR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67EF12EA-5278-4AAF-A904-3B170B0F6D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F463EC70-11E9-4CD2-AD34-4DEE9DFBD6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C1E2BB8-C427-48D1-B8F1-4A16DB8654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59F76F-2395-449C-A2DE-C6B7E837CAFE}" type="slidenum">
              <a:rPr lang="es-ES" altLang="es-AR" smtClean="0"/>
              <a:pPr>
                <a:spcBef>
                  <a:spcPct val="0"/>
                </a:spcBef>
              </a:pPr>
              <a:t>89</a:t>
            </a:fld>
            <a:endParaRPr lang="es-ES" altLang="es-AR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C51DE5BF-5F09-44B7-AD75-6C1B56F60F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0CB770C4-B2F7-4D61-AC10-BCACC50E3C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2297BEA7-2744-4FC6-9035-9F32AEE73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320078-E7F3-45C4-9304-148381F4A864}" type="slidenum">
              <a:rPr lang="es-ES" altLang="es-AR" smtClean="0"/>
              <a:pPr>
                <a:spcBef>
                  <a:spcPct val="0"/>
                </a:spcBef>
              </a:pPr>
              <a:t>90</a:t>
            </a:fld>
            <a:endParaRPr lang="es-ES" altLang="es-AR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C2B0C567-0BBD-4AF4-9BD2-46308D08F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39D79219-F6B9-498D-9DD2-96B31AA00D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5C9241EA-A13F-47EC-9AC8-70420C3C5A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3CAAD3E-59C3-4282-A4FA-F9F72ECC39D6}" type="slidenum">
              <a:rPr lang="es-ES" altLang="es-AR" smtClean="0"/>
              <a:pPr>
                <a:spcBef>
                  <a:spcPct val="0"/>
                </a:spcBef>
              </a:pPr>
              <a:t>91</a:t>
            </a:fld>
            <a:endParaRPr lang="es-ES" altLang="es-AR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E6F08DB6-74A0-4CB0-B961-2861E18DA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00311D06-E956-4431-9A38-805738DA58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2C194AA2-DD26-47D5-8DA7-B0E25A7881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104CE1A-BC74-4581-A29E-1030FA39B8D4}" type="slidenum">
              <a:rPr lang="es-ES" altLang="es-AR" smtClean="0"/>
              <a:pPr>
                <a:spcBef>
                  <a:spcPct val="0"/>
                </a:spcBef>
              </a:pPr>
              <a:t>92</a:t>
            </a:fld>
            <a:endParaRPr lang="es-ES" altLang="es-AR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8B38B690-9C9A-4C44-BACF-3F2266840B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FA9117D2-EBD4-4E48-9C3C-4314589F3F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C42637FC-6756-4CFA-BE50-6FDA38F2B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42496F-C676-4FC2-805C-BCA96403A02B}" type="slidenum">
              <a:rPr lang="es-ES" altLang="es-AR" smtClean="0"/>
              <a:pPr>
                <a:spcBef>
                  <a:spcPct val="0"/>
                </a:spcBef>
              </a:pPr>
              <a:t>13</a:t>
            </a:fld>
            <a:endParaRPr lang="es-ES" altLang="es-A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3CAAB857-3840-45BC-A1E3-560A918D16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198CC4A9-DD98-41FB-8DD4-65192C3E6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B334EF35-52D2-47C0-97D8-CEC95F4315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1088DA-4D32-4292-8E5A-1D50ED655E0B}" type="slidenum">
              <a:rPr lang="es-ES" altLang="es-AR" smtClean="0"/>
              <a:pPr>
                <a:spcBef>
                  <a:spcPct val="0"/>
                </a:spcBef>
              </a:pPr>
              <a:t>93</a:t>
            </a:fld>
            <a:endParaRPr lang="es-ES" altLang="es-AR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B137ABAC-53B8-4D96-A810-EFD6293E6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063D0976-6979-4208-A595-9CEAE7787E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3A6CBC86-4E8E-4326-AC75-02E0728545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FD237CE-47DE-42E7-801A-B1B0F6132DC9}" type="slidenum">
              <a:rPr lang="es-ES" altLang="es-AR" smtClean="0"/>
              <a:pPr>
                <a:spcBef>
                  <a:spcPct val="0"/>
                </a:spcBef>
              </a:pPr>
              <a:t>94</a:t>
            </a:fld>
            <a:endParaRPr lang="es-ES" altLang="es-AR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0130598-AB0B-47A4-AE31-D4D5AACF4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E2E99439-0F3D-4492-AD79-A6ADD7DDF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F83D40B8-3458-4F8D-9C34-FA63B72A92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7B707E-9665-4666-9898-D32C4FCBC231}" type="slidenum">
              <a:rPr lang="es-ES" altLang="es-AR" smtClean="0"/>
              <a:pPr>
                <a:spcBef>
                  <a:spcPct val="0"/>
                </a:spcBef>
              </a:pPr>
              <a:t>95</a:t>
            </a:fld>
            <a:endParaRPr lang="es-ES" altLang="es-AR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C24A53D-2C3B-45C6-96E1-90996B2E2F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61AB99F5-8EF4-463E-811B-B00F446F0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FF992C6A-4460-441E-8A48-E59CA2DC11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FA6087-C0E0-4126-A2F6-CD6855479C7E}" type="slidenum">
              <a:rPr lang="es-ES" altLang="es-AR" smtClean="0"/>
              <a:pPr>
                <a:spcBef>
                  <a:spcPct val="0"/>
                </a:spcBef>
              </a:pPr>
              <a:t>96</a:t>
            </a:fld>
            <a:endParaRPr lang="es-ES" altLang="es-AR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B4CC73E2-D192-4284-9916-02F4E5FB4D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91C05C0D-6CCD-4CE0-A335-6284644F5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555097B0-5606-4D1D-AA2E-82F28B23C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169F33-3942-4659-8346-63A80926D8E4}" type="slidenum">
              <a:rPr lang="es-ES" altLang="es-AR" smtClean="0"/>
              <a:pPr>
                <a:spcBef>
                  <a:spcPct val="0"/>
                </a:spcBef>
              </a:pPr>
              <a:t>97</a:t>
            </a:fld>
            <a:endParaRPr lang="es-ES" altLang="es-AR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FAA0D572-0039-4A0A-8405-4375B4745B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CCF546C-B2F6-4670-84E4-B750446D1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4B03BDDC-AFD9-4348-977E-628DA373F4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3408C3-568A-44B3-B2DA-276F8F81CC3D}" type="slidenum">
              <a:rPr lang="es-ES" altLang="es-AR" smtClean="0"/>
              <a:pPr>
                <a:spcBef>
                  <a:spcPct val="0"/>
                </a:spcBef>
              </a:pPr>
              <a:t>98</a:t>
            </a:fld>
            <a:endParaRPr lang="es-ES" altLang="es-AR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21D8D823-F59E-4CD0-9666-4CEC843431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4DE5FE4C-EF2F-4FBF-B19B-9986B2F0C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3B9245D0-B4C2-462E-A479-EC32B02A2F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89AE57-1EAE-41D5-A079-838FD280CBAB}" type="slidenum">
              <a:rPr lang="es-ES" altLang="es-AR" smtClean="0"/>
              <a:pPr>
                <a:spcBef>
                  <a:spcPct val="0"/>
                </a:spcBef>
              </a:pPr>
              <a:t>105</a:t>
            </a:fld>
            <a:endParaRPr lang="es-ES" altLang="es-AR"/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A349EC88-1523-407D-B263-265356BFD6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02D2FBA5-79D5-47AE-B79A-CCD7F33EAD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>
            <a:extLst>
              <a:ext uri="{FF2B5EF4-FFF2-40B4-BE49-F238E27FC236}">
                <a16:creationId xmlns:a16="http://schemas.microsoft.com/office/drawing/2014/main" id="{55A57FB4-0083-4FA3-A017-B5609EBD49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354700-9D5B-429D-8A88-5BFA5075268F}" type="slidenum">
              <a:rPr lang="es-ES" altLang="es-AR" smtClean="0"/>
              <a:pPr>
                <a:spcBef>
                  <a:spcPct val="0"/>
                </a:spcBef>
              </a:pPr>
              <a:t>106</a:t>
            </a:fld>
            <a:endParaRPr lang="es-ES" altLang="es-AR"/>
          </a:p>
        </p:txBody>
      </p:sp>
      <p:sp>
        <p:nvSpPr>
          <p:cNvPr id="173059" name="Rectangle 2">
            <a:extLst>
              <a:ext uri="{FF2B5EF4-FFF2-40B4-BE49-F238E27FC236}">
                <a16:creationId xmlns:a16="http://schemas.microsoft.com/office/drawing/2014/main" id="{3D5DB183-AA47-4D7F-845F-CB9B6EF6D9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>
            <a:extLst>
              <a:ext uri="{FF2B5EF4-FFF2-40B4-BE49-F238E27FC236}">
                <a16:creationId xmlns:a16="http://schemas.microsoft.com/office/drawing/2014/main" id="{679133CE-CC1F-4681-9819-A145CA478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ADD04528-8C97-45F9-988F-B3F7D439F1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7AE225-A694-40D0-9ABE-40A2673D2084}" type="slidenum">
              <a:rPr lang="es-ES" altLang="es-AR" smtClean="0"/>
              <a:pPr>
                <a:spcBef>
                  <a:spcPct val="0"/>
                </a:spcBef>
              </a:pPr>
              <a:t>107</a:t>
            </a:fld>
            <a:endParaRPr lang="es-ES" altLang="es-AR"/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277F8C7B-1650-4DC1-8A46-87F9DFE0DD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B675C1C6-41D7-444B-91A3-54B2D8A70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>
            <a:extLst>
              <a:ext uri="{FF2B5EF4-FFF2-40B4-BE49-F238E27FC236}">
                <a16:creationId xmlns:a16="http://schemas.microsoft.com/office/drawing/2014/main" id="{08FE5EA5-7F20-47B2-B0B4-97B8A42A74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89109C-F8A8-433E-8028-4D3A8488C943}" type="slidenum">
              <a:rPr lang="es-ES" altLang="es-AR" smtClean="0"/>
              <a:pPr>
                <a:spcBef>
                  <a:spcPct val="0"/>
                </a:spcBef>
              </a:pPr>
              <a:t>108</a:t>
            </a:fld>
            <a:endParaRPr lang="es-ES" altLang="es-AR"/>
          </a:p>
        </p:txBody>
      </p:sp>
      <p:sp>
        <p:nvSpPr>
          <p:cNvPr id="177155" name="Rectangle 2">
            <a:extLst>
              <a:ext uri="{FF2B5EF4-FFF2-40B4-BE49-F238E27FC236}">
                <a16:creationId xmlns:a16="http://schemas.microsoft.com/office/drawing/2014/main" id="{C87D71C5-77B4-4880-9183-98D3A4DCF8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>
            <a:extLst>
              <a:ext uri="{FF2B5EF4-FFF2-40B4-BE49-F238E27FC236}">
                <a16:creationId xmlns:a16="http://schemas.microsoft.com/office/drawing/2014/main" id="{B79E4182-CAFF-4241-935C-A68D5BDC6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583C50-299A-429F-B9C9-B3CC5741DDA0}" type="slidenum">
              <a:rPr lang="es-ES" altLang="es-AR" smtClean="0"/>
              <a:pPr>
                <a:defRPr/>
              </a:pPr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518567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>
            <a:extLst>
              <a:ext uri="{FF2B5EF4-FFF2-40B4-BE49-F238E27FC236}">
                <a16:creationId xmlns:a16="http://schemas.microsoft.com/office/drawing/2014/main" id="{20DEA1C5-9C09-429A-981E-D17CBE242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2ED87B-EDEC-4AA7-8A87-7B3E935123C7}" type="slidenum">
              <a:rPr lang="es-ES" altLang="es-AR" smtClean="0"/>
              <a:pPr>
                <a:spcBef>
                  <a:spcPct val="0"/>
                </a:spcBef>
              </a:pPr>
              <a:t>109</a:t>
            </a:fld>
            <a:endParaRPr lang="es-ES" altLang="es-AR"/>
          </a:p>
        </p:txBody>
      </p:sp>
      <p:sp>
        <p:nvSpPr>
          <p:cNvPr id="179203" name="Rectangle 2">
            <a:extLst>
              <a:ext uri="{FF2B5EF4-FFF2-40B4-BE49-F238E27FC236}">
                <a16:creationId xmlns:a16="http://schemas.microsoft.com/office/drawing/2014/main" id="{12F8C36E-2794-4D10-BE3D-569C067989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>
            <a:extLst>
              <a:ext uri="{FF2B5EF4-FFF2-40B4-BE49-F238E27FC236}">
                <a16:creationId xmlns:a16="http://schemas.microsoft.com/office/drawing/2014/main" id="{9A769164-CF26-4CC4-B8B9-926700FBF4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2F79278C-5EA3-45EE-B814-7DB52F693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E4D28A-871D-4C59-91C0-6CD1C345F5FE}" type="slidenum">
              <a:rPr lang="es-ES" altLang="es-AR" smtClean="0"/>
              <a:pPr>
                <a:spcBef>
                  <a:spcPct val="0"/>
                </a:spcBef>
              </a:pPr>
              <a:t>110</a:t>
            </a:fld>
            <a:endParaRPr lang="es-ES" altLang="es-AR"/>
          </a:p>
        </p:txBody>
      </p:sp>
      <p:sp>
        <p:nvSpPr>
          <p:cNvPr id="181251" name="Rectangle 2">
            <a:extLst>
              <a:ext uri="{FF2B5EF4-FFF2-40B4-BE49-F238E27FC236}">
                <a16:creationId xmlns:a16="http://schemas.microsoft.com/office/drawing/2014/main" id="{00AA51A3-60B7-43DA-A28E-7481B611F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>
            <a:extLst>
              <a:ext uri="{FF2B5EF4-FFF2-40B4-BE49-F238E27FC236}">
                <a16:creationId xmlns:a16="http://schemas.microsoft.com/office/drawing/2014/main" id="{EF95BB35-096C-49B7-8A14-F62030988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>
            <a:extLst>
              <a:ext uri="{FF2B5EF4-FFF2-40B4-BE49-F238E27FC236}">
                <a16:creationId xmlns:a16="http://schemas.microsoft.com/office/drawing/2014/main" id="{385ADA8B-B06A-4B97-A11B-7E2D592D7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5B235A-48ED-441C-A43A-6EC3A3AE3ECE}" type="slidenum">
              <a:rPr lang="es-ES" altLang="es-AR" smtClean="0"/>
              <a:pPr>
                <a:spcBef>
                  <a:spcPct val="0"/>
                </a:spcBef>
              </a:pPr>
              <a:t>111</a:t>
            </a:fld>
            <a:endParaRPr lang="es-ES" altLang="es-AR"/>
          </a:p>
        </p:txBody>
      </p:sp>
      <p:sp>
        <p:nvSpPr>
          <p:cNvPr id="183299" name="Rectangle 2">
            <a:extLst>
              <a:ext uri="{FF2B5EF4-FFF2-40B4-BE49-F238E27FC236}">
                <a16:creationId xmlns:a16="http://schemas.microsoft.com/office/drawing/2014/main" id="{7285F118-10C8-4280-B50A-F2E8E5C999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>
            <a:extLst>
              <a:ext uri="{FF2B5EF4-FFF2-40B4-BE49-F238E27FC236}">
                <a16:creationId xmlns:a16="http://schemas.microsoft.com/office/drawing/2014/main" id="{2F68F708-7BE0-4575-B691-C69D20EF7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>
            <a:extLst>
              <a:ext uri="{FF2B5EF4-FFF2-40B4-BE49-F238E27FC236}">
                <a16:creationId xmlns:a16="http://schemas.microsoft.com/office/drawing/2014/main" id="{894D72F7-62AC-40E3-87A7-A547CCCFD0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AB6AEA-F9AC-4CEA-A4C8-E3A3BCEEAACA}" type="slidenum">
              <a:rPr lang="es-ES" altLang="es-AR" smtClean="0"/>
              <a:pPr>
                <a:spcBef>
                  <a:spcPct val="0"/>
                </a:spcBef>
              </a:pPr>
              <a:t>112</a:t>
            </a:fld>
            <a:endParaRPr lang="es-ES" altLang="es-AR"/>
          </a:p>
        </p:txBody>
      </p:sp>
      <p:sp>
        <p:nvSpPr>
          <p:cNvPr id="185347" name="Rectangle 2">
            <a:extLst>
              <a:ext uri="{FF2B5EF4-FFF2-40B4-BE49-F238E27FC236}">
                <a16:creationId xmlns:a16="http://schemas.microsoft.com/office/drawing/2014/main" id="{CE4D057A-9A27-45B5-A734-198001F10D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>
            <a:extLst>
              <a:ext uri="{FF2B5EF4-FFF2-40B4-BE49-F238E27FC236}">
                <a16:creationId xmlns:a16="http://schemas.microsoft.com/office/drawing/2014/main" id="{002EBF6A-DC90-4752-82EB-02A156E71A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>
            <a:extLst>
              <a:ext uri="{FF2B5EF4-FFF2-40B4-BE49-F238E27FC236}">
                <a16:creationId xmlns:a16="http://schemas.microsoft.com/office/drawing/2014/main" id="{089C9758-E4CA-4DF2-BF03-D040DC9366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8AF3F1-7070-4588-B1BF-D8C78123FED5}" type="slidenum">
              <a:rPr lang="es-ES" altLang="es-AR" smtClean="0"/>
              <a:pPr>
                <a:spcBef>
                  <a:spcPct val="0"/>
                </a:spcBef>
              </a:pPr>
              <a:t>113</a:t>
            </a:fld>
            <a:endParaRPr lang="es-ES" altLang="es-AR"/>
          </a:p>
        </p:txBody>
      </p:sp>
      <p:sp>
        <p:nvSpPr>
          <p:cNvPr id="187395" name="Rectangle 2">
            <a:extLst>
              <a:ext uri="{FF2B5EF4-FFF2-40B4-BE49-F238E27FC236}">
                <a16:creationId xmlns:a16="http://schemas.microsoft.com/office/drawing/2014/main" id="{9B7ABFCE-E3B8-40A3-A9AC-9F1178C0D1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>
            <a:extLst>
              <a:ext uri="{FF2B5EF4-FFF2-40B4-BE49-F238E27FC236}">
                <a16:creationId xmlns:a16="http://schemas.microsoft.com/office/drawing/2014/main" id="{6C390AD0-231E-4892-BCB2-47E666DF63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>
            <a:extLst>
              <a:ext uri="{FF2B5EF4-FFF2-40B4-BE49-F238E27FC236}">
                <a16:creationId xmlns:a16="http://schemas.microsoft.com/office/drawing/2014/main" id="{49A352E4-A5F3-4A8F-BA23-5A9526AF1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F99D16-554D-470E-A670-C87EE4427CB3}" type="slidenum">
              <a:rPr lang="es-ES" altLang="es-AR" smtClean="0"/>
              <a:pPr>
                <a:spcBef>
                  <a:spcPct val="0"/>
                </a:spcBef>
              </a:pPr>
              <a:t>114</a:t>
            </a:fld>
            <a:endParaRPr lang="es-ES" altLang="es-AR"/>
          </a:p>
        </p:txBody>
      </p:sp>
      <p:sp>
        <p:nvSpPr>
          <p:cNvPr id="189443" name="Rectangle 2">
            <a:extLst>
              <a:ext uri="{FF2B5EF4-FFF2-40B4-BE49-F238E27FC236}">
                <a16:creationId xmlns:a16="http://schemas.microsoft.com/office/drawing/2014/main" id="{65C30969-1590-43F7-88A1-399975DBFD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>
            <a:extLst>
              <a:ext uri="{FF2B5EF4-FFF2-40B4-BE49-F238E27FC236}">
                <a16:creationId xmlns:a16="http://schemas.microsoft.com/office/drawing/2014/main" id="{6F13812B-3470-4211-8084-B2DCC454F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>
            <a:extLst>
              <a:ext uri="{FF2B5EF4-FFF2-40B4-BE49-F238E27FC236}">
                <a16:creationId xmlns:a16="http://schemas.microsoft.com/office/drawing/2014/main" id="{38866FF7-A1E2-43B4-A64E-F86DE95B2E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393C3B-CADE-47D2-A805-BAE1FAC12C5C}" type="slidenum">
              <a:rPr lang="es-ES" altLang="es-AR" smtClean="0"/>
              <a:pPr>
                <a:spcBef>
                  <a:spcPct val="0"/>
                </a:spcBef>
              </a:pPr>
              <a:t>115</a:t>
            </a:fld>
            <a:endParaRPr lang="es-ES" altLang="es-AR"/>
          </a:p>
        </p:txBody>
      </p:sp>
      <p:sp>
        <p:nvSpPr>
          <p:cNvPr id="191491" name="Rectangle 2">
            <a:extLst>
              <a:ext uri="{FF2B5EF4-FFF2-40B4-BE49-F238E27FC236}">
                <a16:creationId xmlns:a16="http://schemas.microsoft.com/office/drawing/2014/main" id="{E09AE884-8262-4290-A270-24FEC1E0B6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>
            <a:extLst>
              <a:ext uri="{FF2B5EF4-FFF2-40B4-BE49-F238E27FC236}">
                <a16:creationId xmlns:a16="http://schemas.microsoft.com/office/drawing/2014/main" id="{ADA3C32D-433B-47D7-8CC2-578B1048E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>
            <a:extLst>
              <a:ext uri="{FF2B5EF4-FFF2-40B4-BE49-F238E27FC236}">
                <a16:creationId xmlns:a16="http://schemas.microsoft.com/office/drawing/2014/main" id="{F1A4ACBF-5C07-4B3A-BCD5-B8E68B7595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A4E44-8FA3-48F6-984F-8E630D373B8E}" type="slidenum">
              <a:rPr lang="es-ES" altLang="es-AR" smtClean="0"/>
              <a:pPr>
                <a:spcBef>
                  <a:spcPct val="0"/>
                </a:spcBef>
              </a:pPr>
              <a:t>116</a:t>
            </a:fld>
            <a:endParaRPr lang="es-ES" altLang="es-AR"/>
          </a:p>
        </p:txBody>
      </p:sp>
      <p:sp>
        <p:nvSpPr>
          <p:cNvPr id="193539" name="Rectangle 2">
            <a:extLst>
              <a:ext uri="{FF2B5EF4-FFF2-40B4-BE49-F238E27FC236}">
                <a16:creationId xmlns:a16="http://schemas.microsoft.com/office/drawing/2014/main" id="{C34A6F13-9E61-4DAB-98AA-5F7AE5A031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>
            <a:extLst>
              <a:ext uri="{FF2B5EF4-FFF2-40B4-BE49-F238E27FC236}">
                <a16:creationId xmlns:a16="http://schemas.microsoft.com/office/drawing/2014/main" id="{D40B0766-B7D3-4FCE-A201-5A5731C134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>
            <a:extLst>
              <a:ext uri="{FF2B5EF4-FFF2-40B4-BE49-F238E27FC236}">
                <a16:creationId xmlns:a16="http://schemas.microsoft.com/office/drawing/2014/main" id="{C365F4B2-7959-4E40-A70D-BE96981F02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6F5BB3-F1DA-4B53-A274-5FAE63985EAE}" type="slidenum">
              <a:rPr lang="es-ES" altLang="es-AR" smtClean="0"/>
              <a:pPr>
                <a:spcBef>
                  <a:spcPct val="0"/>
                </a:spcBef>
              </a:pPr>
              <a:t>117</a:t>
            </a:fld>
            <a:endParaRPr lang="es-ES" altLang="es-AR"/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B8F6A2AD-007E-43FE-A049-4F155A687E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>
            <a:extLst>
              <a:ext uri="{FF2B5EF4-FFF2-40B4-BE49-F238E27FC236}">
                <a16:creationId xmlns:a16="http://schemas.microsoft.com/office/drawing/2014/main" id="{04AA8C0C-ED6D-429A-9ADC-60B68AFC3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>
            <a:extLst>
              <a:ext uri="{FF2B5EF4-FFF2-40B4-BE49-F238E27FC236}">
                <a16:creationId xmlns:a16="http://schemas.microsoft.com/office/drawing/2014/main" id="{BC037829-D79B-4FBD-8B91-454EFC74B1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12ABE6-B712-485A-9435-9C5F7965C29F}" type="slidenum">
              <a:rPr lang="es-ES" altLang="es-AR" smtClean="0"/>
              <a:pPr>
                <a:spcBef>
                  <a:spcPct val="0"/>
                </a:spcBef>
              </a:pPr>
              <a:t>118</a:t>
            </a:fld>
            <a:endParaRPr lang="es-ES" altLang="es-AR"/>
          </a:p>
        </p:txBody>
      </p:sp>
      <p:sp>
        <p:nvSpPr>
          <p:cNvPr id="197635" name="Rectangle 2">
            <a:extLst>
              <a:ext uri="{FF2B5EF4-FFF2-40B4-BE49-F238E27FC236}">
                <a16:creationId xmlns:a16="http://schemas.microsoft.com/office/drawing/2014/main" id="{E27F8FA2-3B91-4599-A1DF-3BE5EED3F4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>
            <a:extLst>
              <a:ext uri="{FF2B5EF4-FFF2-40B4-BE49-F238E27FC236}">
                <a16:creationId xmlns:a16="http://schemas.microsoft.com/office/drawing/2014/main" id="{73846BA0-AC5D-49DA-91EE-A54CE2704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169164EF-F9CF-4735-9CA1-8D15220B42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5FA6A0C-5F29-4A47-B729-55F422951411}" type="slidenum">
              <a:rPr lang="es-ES" altLang="es-AR" smtClean="0"/>
              <a:pPr>
                <a:spcBef>
                  <a:spcPct val="0"/>
                </a:spcBef>
              </a:pPr>
              <a:t>18</a:t>
            </a:fld>
            <a:endParaRPr lang="es-ES" altLang="es-A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E3331392-3555-4800-A3C8-1CC4E107C3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DE9FC007-CFB9-4F1B-B8BC-DC5799B551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>
            <a:extLst>
              <a:ext uri="{FF2B5EF4-FFF2-40B4-BE49-F238E27FC236}">
                <a16:creationId xmlns:a16="http://schemas.microsoft.com/office/drawing/2014/main" id="{0209BD0D-7BDA-4F7E-BFD3-B3C318C36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BA9E7D-EBBC-4D00-A88C-64D3B831B7E6}" type="slidenum">
              <a:rPr lang="es-ES" altLang="es-AR" smtClean="0"/>
              <a:pPr>
                <a:spcBef>
                  <a:spcPct val="0"/>
                </a:spcBef>
              </a:pPr>
              <a:t>119</a:t>
            </a:fld>
            <a:endParaRPr lang="es-ES" altLang="es-AR"/>
          </a:p>
        </p:txBody>
      </p:sp>
      <p:sp>
        <p:nvSpPr>
          <p:cNvPr id="199683" name="Rectangle 2">
            <a:extLst>
              <a:ext uri="{FF2B5EF4-FFF2-40B4-BE49-F238E27FC236}">
                <a16:creationId xmlns:a16="http://schemas.microsoft.com/office/drawing/2014/main" id="{DA9FCF64-0182-4515-81F7-D5FF6B29FF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>
            <a:extLst>
              <a:ext uri="{FF2B5EF4-FFF2-40B4-BE49-F238E27FC236}">
                <a16:creationId xmlns:a16="http://schemas.microsoft.com/office/drawing/2014/main" id="{B0371B79-4AB0-42B2-A367-E7865831E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>
            <a:extLst>
              <a:ext uri="{FF2B5EF4-FFF2-40B4-BE49-F238E27FC236}">
                <a16:creationId xmlns:a16="http://schemas.microsoft.com/office/drawing/2014/main" id="{D726E63D-7038-4726-B925-C9C43FABF9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5DA3F8-B154-4ECC-BD1F-3118FC8E53C2}" type="slidenum">
              <a:rPr lang="es-ES" altLang="es-AR" smtClean="0"/>
              <a:pPr>
                <a:spcBef>
                  <a:spcPct val="0"/>
                </a:spcBef>
              </a:pPr>
              <a:t>120</a:t>
            </a:fld>
            <a:endParaRPr lang="es-ES" altLang="es-AR"/>
          </a:p>
        </p:txBody>
      </p:sp>
      <p:sp>
        <p:nvSpPr>
          <p:cNvPr id="201731" name="Rectangle 2">
            <a:extLst>
              <a:ext uri="{FF2B5EF4-FFF2-40B4-BE49-F238E27FC236}">
                <a16:creationId xmlns:a16="http://schemas.microsoft.com/office/drawing/2014/main" id="{C89C94E1-0BE0-4C0F-8683-258DFDE82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>
            <a:extLst>
              <a:ext uri="{FF2B5EF4-FFF2-40B4-BE49-F238E27FC236}">
                <a16:creationId xmlns:a16="http://schemas.microsoft.com/office/drawing/2014/main" id="{48828CF1-096C-4ACD-A17C-0DA497C21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>
            <a:extLst>
              <a:ext uri="{FF2B5EF4-FFF2-40B4-BE49-F238E27FC236}">
                <a16:creationId xmlns:a16="http://schemas.microsoft.com/office/drawing/2014/main" id="{91E149F5-4C73-45F6-B5C4-1C4C3C6805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76068B-A019-4E07-A05A-DEE7F17E2BBA}" type="slidenum">
              <a:rPr lang="es-ES" altLang="es-AR" smtClean="0"/>
              <a:pPr>
                <a:spcBef>
                  <a:spcPct val="0"/>
                </a:spcBef>
              </a:pPr>
              <a:t>121</a:t>
            </a:fld>
            <a:endParaRPr lang="es-ES" altLang="es-AR"/>
          </a:p>
        </p:txBody>
      </p:sp>
      <p:sp>
        <p:nvSpPr>
          <p:cNvPr id="203779" name="Rectangle 2">
            <a:extLst>
              <a:ext uri="{FF2B5EF4-FFF2-40B4-BE49-F238E27FC236}">
                <a16:creationId xmlns:a16="http://schemas.microsoft.com/office/drawing/2014/main" id="{D191DBE8-BCEE-4AAF-AAC5-4EAC6DDF17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>
            <a:extLst>
              <a:ext uri="{FF2B5EF4-FFF2-40B4-BE49-F238E27FC236}">
                <a16:creationId xmlns:a16="http://schemas.microsoft.com/office/drawing/2014/main" id="{66223CC1-B3D4-4FE3-B885-E82953400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>
            <a:extLst>
              <a:ext uri="{FF2B5EF4-FFF2-40B4-BE49-F238E27FC236}">
                <a16:creationId xmlns:a16="http://schemas.microsoft.com/office/drawing/2014/main" id="{101D35C1-17C8-4EBC-A611-9D3AFAFE1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88B033-90D9-419C-9A69-7768E81F700E}" type="slidenum">
              <a:rPr lang="es-ES" altLang="es-AR" smtClean="0"/>
              <a:pPr>
                <a:spcBef>
                  <a:spcPct val="0"/>
                </a:spcBef>
              </a:pPr>
              <a:t>122</a:t>
            </a:fld>
            <a:endParaRPr lang="es-ES" altLang="es-AR"/>
          </a:p>
        </p:txBody>
      </p:sp>
      <p:sp>
        <p:nvSpPr>
          <p:cNvPr id="205827" name="Rectangle 2">
            <a:extLst>
              <a:ext uri="{FF2B5EF4-FFF2-40B4-BE49-F238E27FC236}">
                <a16:creationId xmlns:a16="http://schemas.microsoft.com/office/drawing/2014/main" id="{4DE5CAC3-1F92-4BE6-8A20-BA8DBD6997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>
            <a:extLst>
              <a:ext uri="{FF2B5EF4-FFF2-40B4-BE49-F238E27FC236}">
                <a16:creationId xmlns:a16="http://schemas.microsoft.com/office/drawing/2014/main" id="{640B3798-A3EF-4900-B3A4-76687FB6DD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DDA4732B-C4C5-4E17-810D-BC12089630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5C566F4-6C36-40E9-BDAD-01502E1D0501}" type="slidenum">
              <a:rPr lang="es-ES" altLang="es-AR" smtClean="0"/>
              <a:pPr>
                <a:spcBef>
                  <a:spcPct val="0"/>
                </a:spcBef>
              </a:pPr>
              <a:t>124</a:t>
            </a:fld>
            <a:endParaRPr lang="es-ES" altLang="es-AR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6EE55369-782A-4D2B-81D7-0DFA41904A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3F0089F9-784D-4C20-994C-BA9D224EC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CD2E50B9-BCC2-492B-AFCD-442BFA09BC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A08D38-5C62-4237-AC2E-57E6E5D7F043}" type="slidenum">
              <a:rPr lang="es-ES" altLang="es-AR" smtClean="0"/>
              <a:pPr>
                <a:spcBef>
                  <a:spcPct val="0"/>
                </a:spcBef>
              </a:pPr>
              <a:t>19</a:t>
            </a:fld>
            <a:endParaRPr lang="es-ES" altLang="es-AR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5FE67C80-3299-4F8B-913C-9123719C92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FD900BCE-C7B8-4A41-8FF2-A46FB8A96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AR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cambiar el estilo de título	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F2BC3ED-7544-4F46-ACDA-D9A40B55E9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DEDE799-F97C-4BA0-80D0-E004E5BE3D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3CC602-431C-4266-8F61-A24D34FF93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290BD-20A4-4F35-B494-FB21FE6576D6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6873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9E32D6B-C65A-4730-9861-0325A2AAB0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57656B-19B3-4A59-9F8C-F96BD44DF1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2A1AF7-6F87-4CA7-95A9-B656FFF375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88805-6F4D-42E0-8CE4-5FF189531AF3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7852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15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150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92ADC0-964E-45FE-88BA-6B274745E2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0EF59A-8C1D-43D4-8E6A-6E172E52BB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C0DDAA0-1206-4519-97E2-1B0A5E2E43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1473B-86CE-43B5-AA5E-A82A8E8EEAF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4072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lvl="0"/>
            <a:endParaRPr lang="es-E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B93A7-942D-44AF-AB08-283A8B58E0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B774CD-D5E5-41BD-985F-F4880F49F4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03D1BDA-CFE1-492E-BB36-3C40D439F8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C604A-F70C-4AC9-993A-079992FC3A3B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17284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4D0C34-732A-4C4E-A224-A25D23CFF6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95562C-3DA8-4D2B-AC23-791CD1F420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6EEB9DE-4C2B-45B4-82AE-C7F9B31D31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4012F-6AAB-411A-8C10-133163922C68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08100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CDE5EF1-4BE2-4269-AD4A-007D1A3D7C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C2F06A-43C0-4628-A9C9-BF26F7F061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ED64D54-192C-4F70-8CBC-23358A5493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6B9FE-18A8-4640-A3BE-64072215647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40793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8A64799-A8D4-4750-A86D-A6B5791CE7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04D0A7-FD70-41A4-B7A3-E88532F192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F404651-B070-409F-9359-9230F60551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34D53-99BC-436E-9E5F-2B3E0E92BD5C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57425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DD4A3-C3FA-4CFA-88D4-809123D031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AE03B-2AAE-411C-BE67-6A61C1AE71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DA59AF-4F55-48B3-AB8C-1F63B0AD62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9220E-2CD3-4A1B-B606-9224DC35B33C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04745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3926F6-71A6-4F83-A018-D1AE228BAD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2AC2EA-1FCA-42E2-AF1B-CE45F403B4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5D0FC29-379C-4088-8166-4844AC49FB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07AD0-5E5B-4F01-A0D8-C1CF907599BC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93790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C34668C-622B-4240-BC42-38B7FAA95C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0AC8C2F-8A61-40B4-85C3-1DA166DAEB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5F44656-9B9B-46A4-AE35-3ECF4DF614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037C3-B1A5-49DA-B144-187111B09BB3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28079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A9C3797-4EF8-4EA2-BD4B-ABF37DB36F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A926A5-692C-4EC8-967F-F6AA400F35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472A9E5-BE20-4B8F-BA5A-BA3BE00839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9D17CC-2E7E-466A-BE76-E3A982B2C1CB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0255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7FCFB2-DC13-4EAD-9CAB-2EB30BADDA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682118-8B97-459D-A639-90157C4231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7E9746D-F7D3-4FF0-90B4-5731D4F048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25AFC-16CD-405A-8C54-5753FCD9F358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19011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D803-B657-4F15-B76C-563B754965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30933-02D6-4DE7-BFF7-A5CC28AA7B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DAD95-1107-404B-A202-5C90141BF9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BE0EC-81ED-414B-B7A2-609FD168BE44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51278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88B60-5151-4144-BA0A-EED5F1BF69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953F3F-F3A7-416B-A2F8-BD5592C770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38E5C-F295-4F76-B46D-AFE4D2047F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BBB7AF-6192-41BE-B3EA-A0AE0375E3E5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19083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123CA43-CE3E-4880-B8FE-CAAD47696B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5E15CE-FF15-4986-BDF9-B5C1E95C0D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4E09DD-0369-44F2-B048-44CA2C5E2F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E87F3-2E6B-48EB-AD74-D96540041C51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18187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53C175D-968C-468C-881E-F8309EEC51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C5041A-1BB3-467E-9897-8B3EA3982F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0B41E4D-C583-445D-886E-B8173356E2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5E9CC8-492D-4C6E-9C65-511E3A7D0FF1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2126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C6ABE0-F6EA-4557-8111-43F46C235F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9D131F-1C0A-42DE-8C94-6E86F7CCE6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E59844B-2627-45E6-89F0-86E1F9269F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E8363-D2A1-4CFC-9444-9342D7812D8B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2540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5789D9-10D5-4A72-8E5A-83A4ADD0F3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B8D786-06E0-4AB9-810E-E255B3ABE8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5D98AE-8E22-4EF4-896E-572B254788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F25B5-D167-4973-B4F6-3AFEC60D6F68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859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529DA6-4A42-4992-8645-91B4F12DE9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F703A62-2F93-432D-BE88-FC33549432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0AE99C0-D09D-4F98-BFDD-BFEB2EE8BB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8680A8-1143-44D6-A0A0-4F90156987C8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0267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67F3B64-07BA-4E96-9CBC-61543A480D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DF1BDEE-151C-42FB-A2A5-9D659CBE1E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AF022DF-11F0-40DA-BD1E-07EEE0E9B3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C4A0E-5725-4BD5-A167-45A5CCB1E1A5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6591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4A03976-74F4-4846-A102-DED5E39592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F6F6AF7-9995-4C1C-ABCA-26CDFE9EA8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B825938-F857-4214-B840-E97C0AD27E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877B62-4F76-4595-B062-E5F08088C685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627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95CA6-94C1-47C2-A4DF-B9A94A0B94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46C571-17E9-4B30-94FE-F1FAAA9DFA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84A000-F6D0-41F8-9707-D76FE409E3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AC8B0-A7B6-4CE8-8AAE-A9742A6A82FD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4066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3735F-33F7-42E4-B58D-29776416F9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D5CA46-6106-45F9-8374-3329BBF603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EA253-9840-4E97-ACF3-6E825CABA1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AF7602-5D0F-44D6-9384-00B9088CF034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1270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>
            <a:extLst>
              <a:ext uri="{FF2B5EF4-FFF2-40B4-BE49-F238E27FC236}">
                <a16:creationId xmlns:a16="http://schemas.microsoft.com/office/drawing/2014/main" id="{DE36D5FD-F72D-40F2-9571-F8277E8AF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362499" name="Rectangle 3">
            <a:extLst>
              <a:ext uri="{FF2B5EF4-FFF2-40B4-BE49-F238E27FC236}">
                <a16:creationId xmlns:a16="http://schemas.microsoft.com/office/drawing/2014/main" id="{5BAF3BCE-D3D0-4CDE-BE07-42F9471755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62500" name="Rectangle 4">
            <a:extLst>
              <a:ext uri="{FF2B5EF4-FFF2-40B4-BE49-F238E27FC236}">
                <a16:creationId xmlns:a16="http://schemas.microsoft.com/office/drawing/2014/main" id="{B0AC34E2-D0C2-4856-994E-3FF2B8C61D6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62501" name="Rectangle 5">
            <a:extLst>
              <a:ext uri="{FF2B5EF4-FFF2-40B4-BE49-F238E27FC236}">
                <a16:creationId xmlns:a16="http://schemas.microsoft.com/office/drawing/2014/main" id="{909680C8-E414-4D30-AA20-E662F141CF5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62502" name="Rectangle 6">
            <a:extLst>
              <a:ext uri="{FF2B5EF4-FFF2-40B4-BE49-F238E27FC236}">
                <a16:creationId xmlns:a16="http://schemas.microsoft.com/office/drawing/2014/main" id="{D10B6051-F2B3-40C3-9756-0CD69BEC924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FD1A93A-FBA0-4AFC-ACCD-4210C9693B5D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gency FB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gency FB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gency FB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gency FB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gency FB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gency FB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gency FB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gency FB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C62132E-6DE4-46E1-BF24-B3FE83041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/>
              <a:t>Haga clic para cambiar el estilo de título	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0678F3D-B06B-4326-A0D7-A484EA4ED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/>
              <a:t>Haga clic para modificar el estilo de texto del patrón</a:t>
            </a:r>
          </a:p>
          <a:p>
            <a:pPr lvl="1"/>
            <a:r>
              <a:rPr lang="es-ES" altLang="es-AR"/>
              <a:t>Segundo nivel</a:t>
            </a:r>
          </a:p>
          <a:p>
            <a:pPr lvl="2"/>
            <a:r>
              <a:rPr lang="es-ES" altLang="es-AR"/>
              <a:t>Tercer nivel</a:t>
            </a:r>
          </a:p>
          <a:p>
            <a:pPr lvl="3"/>
            <a:r>
              <a:rPr lang="es-ES" altLang="es-AR"/>
              <a:t>Cuarto nivel</a:t>
            </a:r>
          </a:p>
          <a:p>
            <a:pPr lvl="4"/>
            <a:r>
              <a:rPr lang="es-ES" altLang="es-AR"/>
              <a:t>Quinto nivel</a:t>
            </a:r>
          </a:p>
        </p:txBody>
      </p:sp>
      <p:sp>
        <p:nvSpPr>
          <p:cNvPr id="364548" name="Rectangle 4">
            <a:extLst>
              <a:ext uri="{FF2B5EF4-FFF2-40B4-BE49-F238E27FC236}">
                <a16:creationId xmlns:a16="http://schemas.microsoft.com/office/drawing/2014/main" id="{2D34DD57-A568-4EEC-BBCF-15DA13F52EC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64549" name="Rectangle 5">
            <a:extLst>
              <a:ext uri="{FF2B5EF4-FFF2-40B4-BE49-F238E27FC236}">
                <a16:creationId xmlns:a16="http://schemas.microsoft.com/office/drawing/2014/main" id="{43F495C9-652F-4715-A49F-4ED8106598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64550" name="Rectangle 6">
            <a:extLst>
              <a:ext uri="{FF2B5EF4-FFF2-40B4-BE49-F238E27FC236}">
                <a16:creationId xmlns:a16="http://schemas.microsoft.com/office/drawing/2014/main" id="{DED770A7-AA9B-41F0-94D6-392D78699D8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08C46AD-DF9B-4BD7-BAF7-28E488AF1131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w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MB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es.wikipedia.org/wiki/Minuto_(tiempo)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w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commons.wikimedia.org/wiki/File:Desktop_DDR_Memory_Comparison.sv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hyperlink" Target="http://commons.wikimedia.org/wiki/File:Laptop_SODIMM_DDR_Memory_Comparison_V2.svg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17955D5-EF80-4241-B7CC-58F92CD2AB17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0" y="1765301"/>
            <a:ext cx="9144000" cy="1087437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3200" b="1" dirty="0">
                <a:latin typeface="Andy" pitchFamily="66" charset="0"/>
              </a:rPr>
              <a:t>UNIDAD 3</a:t>
            </a:r>
            <a:br>
              <a:rPr lang="es-ES_tradnl" b="1" dirty="0">
                <a:latin typeface="Andy" pitchFamily="66" charset="0"/>
              </a:rPr>
            </a:br>
            <a:br>
              <a:rPr lang="es-ES_tradnl" b="1" dirty="0">
                <a:latin typeface="Andy" pitchFamily="66" charset="0"/>
              </a:rPr>
            </a:br>
            <a:r>
              <a:rPr lang="es-ES_tradnl" sz="5400" b="1" dirty="0">
                <a:latin typeface="Andy" pitchFamily="66" charset="0"/>
              </a:rPr>
              <a:t>MEMORIA</a:t>
            </a:r>
            <a:endParaRPr lang="es-ES" sz="5400" b="1" dirty="0">
              <a:latin typeface="Andy" pitchFamily="66" charset="0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13C0152-C827-401B-88D9-C0EE67185FB3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666195"/>
            <a:ext cx="6400800" cy="1972606"/>
          </a:xfrm>
        </p:spPr>
        <p:txBody>
          <a:bodyPr/>
          <a:lstStyle/>
          <a:p>
            <a:pPr eaLnBrk="1" hangingPunct="1">
              <a:defRPr/>
            </a:pPr>
            <a:r>
              <a:rPr lang="es-AR" sz="3600" dirty="0"/>
              <a:t>Primera Parte</a:t>
            </a:r>
          </a:p>
          <a:p>
            <a:pPr eaLnBrk="1" hangingPunct="1">
              <a:defRPr/>
            </a:pPr>
            <a:r>
              <a:rPr lang="es-AR" sz="3600" dirty="0"/>
              <a:t>UNIDAD DE MEMORIA</a:t>
            </a:r>
          </a:p>
          <a:p>
            <a:pPr eaLnBrk="1" hangingPunct="1">
              <a:defRPr/>
            </a:pPr>
            <a:endParaRPr lang="es-AR" sz="3600" dirty="0"/>
          </a:p>
          <a:p>
            <a:pPr eaLnBrk="1" hangingPunct="1">
              <a:defRPr/>
            </a:pPr>
            <a:r>
              <a:rPr lang="es-ES_tradnl" sz="4000" b="1" dirty="0">
                <a:latin typeface="Andy" pitchFamily="66" charset="0"/>
              </a:rPr>
              <a:t>2024</a:t>
            </a:r>
            <a:endParaRPr lang="es-ES" sz="4000" b="1" dirty="0">
              <a:latin typeface="Andy" pitchFamily="66" charset="0"/>
            </a:endParaRPr>
          </a:p>
        </p:txBody>
      </p:sp>
      <p:sp>
        <p:nvSpPr>
          <p:cNvPr id="4100" name="3 CuadroTexto">
            <a:extLst>
              <a:ext uri="{FF2B5EF4-FFF2-40B4-BE49-F238E27FC236}">
                <a16:creationId xmlns:a16="http://schemas.microsoft.com/office/drawing/2014/main" id="{80A1AF0C-4E78-42C5-BE10-C1A6BDEA9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38" y="428625"/>
            <a:ext cx="63579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AR" sz="2800" dirty="0">
                <a:latin typeface="Andy" pitchFamily="66" charset="0"/>
              </a:rPr>
              <a:t>ARQUITECTURA DE COMPUTADORAS</a:t>
            </a:r>
          </a:p>
        </p:txBody>
      </p:sp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664D9F63-1F7C-48A8-B8FD-1BF3B300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6CB5D072-E0DD-448D-99F4-9AF090E50D71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8D523-DE92-4910-B776-396530B7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772195"/>
          </a:xfrm>
        </p:spPr>
        <p:txBody>
          <a:bodyPr/>
          <a:lstStyle/>
          <a:p>
            <a:pPr>
              <a:defRPr/>
            </a:pPr>
            <a:r>
              <a:rPr lang="es-AR" dirty="0"/>
              <a:t>DEFINICIONES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541190-62CF-4CB3-820A-CB80FE9A7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2088"/>
            <a:ext cx="8229600" cy="4683125"/>
          </a:xfrm>
        </p:spPr>
        <p:txBody>
          <a:bodyPr/>
          <a:lstStyle/>
          <a:p>
            <a:pPr>
              <a:defRPr/>
            </a:pPr>
            <a:r>
              <a:rPr lang="es-ES" b="1" dirty="0">
                <a:effectLst/>
              </a:rPr>
              <a:t>Este tiempo, que es llamado “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latencia</a:t>
            </a:r>
            <a:r>
              <a:rPr lang="es-ES" b="1" dirty="0">
                <a:effectLst/>
              </a:rPr>
              <a:t>”, depende de varios factores, el principal de ellos es del tipo de memoria. </a:t>
            </a:r>
          </a:p>
          <a:p>
            <a:pPr lvl="1" algn="just">
              <a:defRPr/>
            </a:pPr>
            <a:r>
              <a:rPr lang="es-ES" b="1" dirty="0">
                <a:effectLst/>
              </a:rPr>
              <a:t>Si es de acceso aleatorio, estrictamente la latencia no existe, pero en la actualidad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utiliza en las memorias RAM como sinónimo de ciclo de memoria</a:t>
            </a:r>
            <a:r>
              <a:rPr lang="es-ES" b="1" dirty="0">
                <a:effectLst/>
              </a:rPr>
              <a:t>.</a:t>
            </a:r>
          </a:p>
          <a:p>
            <a:pPr lvl="1" algn="just">
              <a:defRPr/>
            </a:pPr>
            <a:r>
              <a:rPr lang="es-ES" b="1" dirty="0">
                <a:effectLst/>
              </a:rPr>
              <a:t>Si es de cinta magnética, la latencia media puede llegar a valer tanto como la mitad del tiempo total de lectura de toda la cinta.</a:t>
            </a:r>
          </a:p>
          <a:p>
            <a:pPr lvl="1" algn="just">
              <a:defRPr/>
            </a:pPr>
            <a:r>
              <a:rPr lang="es-ES" b="1" dirty="0">
                <a:effectLst/>
              </a:rPr>
              <a:t>Si es de un disco, se trata de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disponer la cabeza en la pista indicada y luego esperar como promedio media vuelta del disco</a:t>
            </a:r>
            <a:r>
              <a:rPr lang="es-ES" b="1" dirty="0">
                <a:effectLst/>
              </a:rPr>
              <a:t>.</a:t>
            </a:r>
            <a:endParaRPr lang="es-AR" dirty="0">
              <a:effectLst/>
            </a:endParaRPr>
          </a:p>
          <a:p>
            <a:pPr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46A49E-96AD-41D8-A9E8-4D6435A7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91E24-67C8-4637-86C3-94909C48EAD8}" type="slidenum">
              <a:rPr lang="es-ES" altLang="es-AR" smtClean="0"/>
              <a:pPr>
                <a:defRPr/>
              </a:pPr>
              <a:t>10</a:t>
            </a:fld>
            <a:endParaRPr lang="es-ES" altLang="es-AR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1185418C-E02B-4804-BE79-F0142028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1213"/>
          </a:xfrm>
        </p:spPr>
        <p:txBody>
          <a:bodyPr/>
          <a:lstStyle/>
          <a:p>
            <a:pPr>
              <a:defRPr/>
            </a:pPr>
            <a:r>
              <a:rPr lang="es-AR" dirty="0"/>
              <a:t>HDD   &amp;  SSD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39395EFE-F1AE-48E5-869D-A6A71AF26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754562"/>
          </a:xfrm>
        </p:spPr>
        <p:txBody>
          <a:bodyPr/>
          <a:lstStyle/>
          <a:p>
            <a:pPr algn="just">
              <a:defRPr/>
            </a:pPr>
            <a:r>
              <a:rPr lang="es-AR" dirty="0"/>
              <a:t>Una </a:t>
            </a:r>
            <a:r>
              <a:rPr lang="es-AR" b="1" dirty="0"/>
              <a:t>unidad de estado sólido </a:t>
            </a:r>
            <a:r>
              <a:rPr lang="es-AR" dirty="0"/>
              <a:t>o </a:t>
            </a:r>
            <a:r>
              <a:rPr lang="es-AR" b="1" dirty="0"/>
              <a:t>SSD</a:t>
            </a:r>
            <a:r>
              <a:rPr lang="es-AR" dirty="0"/>
              <a:t> ( </a:t>
            </a:r>
            <a:r>
              <a:rPr lang="es-AR" b="1" dirty="0" err="1"/>
              <a:t>Solid</a:t>
            </a:r>
            <a:r>
              <a:rPr lang="es-AR" b="1" dirty="0"/>
              <a:t> </a:t>
            </a:r>
            <a:r>
              <a:rPr lang="es-AR" b="1" dirty="0" err="1"/>
              <a:t>State</a:t>
            </a:r>
            <a:r>
              <a:rPr lang="es-AR" b="1" dirty="0"/>
              <a:t> Drive</a:t>
            </a:r>
            <a:r>
              <a:rPr lang="es-AR" dirty="0"/>
              <a:t>) es un dispositivo de almacenamiento de datos que usa una memoria no volátil, como la memoria </a:t>
            </a:r>
            <a:r>
              <a:rPr lang="es-AR" dirty="0" err="1"/>
              <a:t>ﬂash</a:t>
            </a:r>
            <a:r>
              <a:rPr lang="es-AR" dirty="0"/>
              <a:t>. </a:t>
            </a:r>
          </a:p>
          <a:p>
            <a:pPr>
              <a:defRPr/>
            </a:pPr>
            <a:r>
              <a:rPr lang="es-AR" dirty="0"/>
              <a:t>Son menos sensibles a los golpes, son prácticamente inaudibles, tienen un menor tiempo de acceso y de latencia. </a:t>
            </a:r>
          </a:p>
          <a:p>
            <a:pPr>
              <a:defRPr/>
            </a:pPr>
            <a:r>
              <a:rPr lang="es-AR" b="1" dirty="0"/>
              <a:t>Hacen uso de la misma interfaz que los discos duros (HDD = </a:t>
            </a:r>
            <a:r>
              <a:rPr lang="es-AR" b="1" dirty="0" err="1"/>
              <a:t>Hard</a:t>
            </a:r>
            <a:r>
              <a:rPr lang="es-AR" b="1" dirty="0"/>
              <a:t> Disk Drive) </a:t>
            </a:r>
            <a:r>
              <a:rPr lang="es-AR" dirty="0"/>
              <a:t>por lo que son fácilmente intercambiables. </a:t>
            </a:r>
          </a:p>
          <a:p>
            <a:pPr>
              <a:defRPr/>
            </a:pPr>
            <a:endParaRPr lang="es-AR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81501677-1FC4-4D11-9CB5-6F19FD0D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C9BACBF1-67B4-4A72-92D2-E3A4B502947A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100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23D54218-04AA-4C45-B657-097F9020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HHD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21C59A8D-74AE-492A-BE52-FEC204AE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s-AR" dirty="0"/>
              <a:t>Se han desarrollado dispositivos </a:t>
            </a:r>
            <a:r>
              <a:rPr lang="es-AR" b="1" dirty="0"/>
              <a:t>que combinan ambas tecnologías</a:t>
            </a:r>
            <a:r>
              <a:rPr lang="es-AR" dirty="0"/>
              <a:t>, es decir, discos duros y memorias </a:t>
            </a:r>
            <a:r>
              <a:rPr lang="es-AR" dirty="0" err="1"/>
              <a:t>ﬂash</a:t>
            </a:r>
            <a:r>
              <a:rPr lang="es-AR" dirty="0"/>
              <a:t>, y se denominan </a:t>
            </a:r>
            <a:r>
              <a:rPr lang="es-AR" b="1" dirty="0"/>
              <a:t>discos duros híbridos </a:t>
            </a:r>
            <a:r>
              <a:rPr lang="es-AR" dirty="0"/>
              <a:t>(</a:t>
            </a:r>
            <a:r>
              <a:rPr lang="es-AR" b="1" dirty="0"/>
              <a:t>HHD = </a:t>
            </a:r>
            <a:r>
              <a:rPr lang="es-AR" b="1" dirty="0" err="1"/>
              <a:t>Hybrid</a:t>
            </a:r>
            <a:r>
              <a:rPr lang="es-AR" b="1" dirty="0"/>
              <a:t> </a:t>
            </a:r>
            <a:r>
              <a:rPr lang="es-AR" b="1" dirty="0" err="1"/>
              <a:t>Hard</a:t>
            </a:r>
            <a:r>
              <a:rPr lang="es-AR" b="1" dirty="0"/>
              <a:t> Drive </a:t>
            </a:r>
            <a:r>
              <a:rPr lang="es-AR" dirty="0"/>
              <a:t>), que intentan aunar capacidad y velocidad a un precio inferior a un SSD.</a:t>
            </a:r>
          </a:p>
          <a:p>
            <a:pPr>
              <a:defRPr/>
            </a:pPr>
            <a:endParaRPr lang="es-AR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3695E8B-2520-4038-849E-C5AAEB24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862E1A35-65C0-4631-AB97-EF0199C00370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101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EA31B-5326-5955-4898-8AA2519C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59768"/>
          </a:xfrm>
        </p:spPr>
        <p:txBody>
          <a:bodyPr/>
          <a:lstStyle/>
          <a:p>
            <a:r>
              <a:rPr lang="es-AR" sz="4400" dirty="0"/>
              <a:t>MEMORIAS SECUNDARIAS: HDD   &amp;  SSD</a:t>
            </a: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56FD23-2A97-4703-F375-49898914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425AFC-16CD-405A-8C54-5753FCD9F358}" type="slidenum">
              <a:rPr lang="es-ES" altLang="es-AR" smtClean="0"/>
              <a:pPr>
                <a:defRPr/>
              </a:pPr>
              <a:t>102</a:t>
            </a:fld>
            <a:endParaRPr lang="es-ES" altLang="es-AR"/>
          </a:p>
        </p:txBody>
      </p:sp>
      <p:pic>
        <p:nvPicPr>
          <p:cNvPr id="5" name="Marcador de contenido 4" descr="Interfaz de usuario gráfica, Aplicación, Word">
            <a:extLst>
              <a:ext uri="{FF2B5EF4-FFF2-40B4-BE49-F238E27FC236}">
                <a16:creationId xmlns:a16="http://schemas.microsoft.com/office/drawing/2014/main" id="{C5FD4BEC-C2E0-E1D3-A7A5-CF4254008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1" y="1788150"/>
            <a:ext cx="8902178" cy="3528391"/>
          </a:xfrm>
        </p:spPr>
      </p:pic>
    </p:spTree>
    <p:extLst>
      <p:ext uri="{BB962C8B-B14F-4D97-AF65-F5344CB8AC3E}">
        <p14:creationId xmlns:p14="http://schemas.microsoft.com/office/powerpoint/2010/main" val="39181596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33BC7-8482-8F0C-0427-656FB28B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719803"/>
          </a:xfrm>
        </p:spPr>
        <p:txBody>
          <a:bodyPr/>
          <a:lstStyle/>
          <a:p>
            <a:r>
              <a:rPr lang="es-AR" sz="3600" dirty="0"/>
              <a:t>FORMATO M2 PARA MEMORIAS SECUNDARIAS SSD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8D9E20-076D-81EF-7FC9-1BD3684E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425AFC-16CD-405A-8C54-5753FCD9F358}" type="slidenum">
              <a:rPr lang="es-ES" altLang="es-AR" smtClean="0"/>
              <a:pPr>
                <a:defRPr/>
              </a:pPr>
              <a:t>103</a:t>
            </a:fld>
            <a:endParaRPr lang="es-ES" altLang="es-AR"/>
          </a:p>
        </p:txBody>
      </p:sp>
      <p:pic>
        <p:nvPicPr>
          <p:cNvPr id="5" name="Marcador de contenido 4" descr="Diagrama, Dibujo de ingeniería">
            <a:extLst>
              <a:ext uri="{FF2B5EF4-FFF2-40B4-BE49-F238E27FC236}">
                <a16:creationId xmlns:a16="http://schemas.microsoft.com/office/drawing/2014/main" id="{41758CA5-BF48-A5FB-C093-477D21309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6" y="856328"/>
            <a:ext cx="8023748" cy="5616624"/>
          </a:xfrm>
        </p:spPr>
      </p:pic>
    </p:spTree>
    <p:extLst>
      <p:ext uri="{BB962C8B-B14F-4D97-AF65-F5344CB8AC3E}">
        <p14:creationId xmlns:p14="http://schemas.microsoft.com/office/powerpoint/2010/main" val="7084512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570B5-1861-AC4F-5C88-7E247CBB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484163"/>
          </a:xfrm>
        </p:spPr>
        <p:txBody>
          <a:bodyPr/>
          <a:lstStyle/>
          <a:p>
            <a:r>
              <a:rPr lang="es-AR" sz="3200" dirty="0"/>
              <a:t>MEMORIAS SECUNDARIAS: SSD SATA &amp; SSD </a:t>
            </a:r>
            <a:r>
              <a:rPr lang="es-AR" sz="3200" dirty="0" err="1"/>
              <a:t>MVMe</a:t>
            </a:r>
            <a:endParaRPr lang="es-AR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47CEDF-8F90-1E53-4BE6-15419AAF6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620688"/>
            <a:ext cx="8712968" cy="5475312"/>
          </a:xfrm>
        </p:spPr>
        <p:txBody>
          <a:bodyPr/>
          <a:lstStyle/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Debemos tener en cuenta la diferencia entre «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formato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» e «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interfaz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»:</a:t>
            </a:r>
            <a:endParaRPr lang="es-AR" sz="1400" b="1" kern="0" dirty="0">
              <a:solidFill>
                <a:srgbClr val="99FF66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Formato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o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factor de forma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 la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forma estandarizada y la conexión física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 tiene el dispositivo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SSD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s-AR" sz="1400" kern="100" dirty="0">
              <a:solidFill>
                <a:srgbClr val="99FF6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Interfaz 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 la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tecnología que se usa para la comunicación 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entre la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UCP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CPU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 el dispositivo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SSD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s-AR" sz="1400" kern="100" dirty="0">
              <a:solidFill>
                <a:srgbClr val="99FF6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ts val="1950"/>
              </a:lnSpc>
              <a:spcAft>
                <a:spcPts val="800"/>
              </a:spcAft>
              <a:buNone/>
            </a:pP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interfaz es como la «autopista» por la que van los datos, y aquí lo que importa es el</a:t>
            </a:r>
            <a:r>
              <a:rPr lang="es-AR" sz="1400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límite de velocidad que nos impone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 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SSD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puede ser más o menos veloz según cómo de bueno sea, pero nunca va a superar el límite que impone la interfaz.</a:t>
            </a:r>
            <a:endParaRPr lang="es-AR" sz="1400" kern="100" dirty="0">
              <a:solidFill>
                <a:srgbClr val="99FF6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1950"/>
              </a:lnSpc>
              <a:spcAft>
                <a:spcPts val="800"/>
              </a:spcAft>
            </a:pP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Los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SSD SATA de 2.5 pulgadas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2.5”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siempre usan una interfaz SATA(Serial 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Advanced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Technology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Attachment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 con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SATA III 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alcanza una tasa de transferencia máxima de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600 MB/s</a:t>
            </a:r>
          </a:p>
          <a:p>
            <a:pPr>
              <a:lnSpc>
                <a:spcPts val="1950"/>
              </a:lnSpc>
              <a:spcAft>
                <a:spcPts val="800"/>
              </a:spcAft>
            </a:pP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Los 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SSD M.2</a:t>
            </a:r>
            <a:r>
              <a:rPr lang="es-AR" sz="1400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pueden ser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SATA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NVMe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s-AR" sz="1400" kern="100" dirty="0">
              <a:solidFill>
                <a:srgbClr val="99FF6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SSD M.2 SATA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Tenemos las ventajas de comodidad del formato M.2, pero la velocidad de un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SATA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s-AR" sz="1400" kern="100" dirty="0">
              <a:solidFill>
                <a:srgbClr val="99FF6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1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SSD M.2 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NVMe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Non-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Volatile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Memory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Host 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Controller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Interface 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Specification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 Esta especificación  de interface para un controlador de memoria no volátil de </a:t>
            </a:r>
            <a:r>
              <a:rPr lang="es-AR" sz="1400" b="1" kern="0" dirty="0" err="1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PCs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utiliza como medio de comunicación físico el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bus PCI Express 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PCIe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Peripheral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Component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AR" sz="1400" b="1" kern="0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Interconnect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Express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):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 un bus para expansión de computadora estandarizado  tipo serie de alta velocidad</a:t>
            </a:r>
            <a:r>
              <a:rPr lang="es-AR" sz="1400" b="1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varía la velocidad máxima según la versión utilizada, pero siempre son más veloces que un </a:t>
            </a:r>
            <a:r>
              <a:rPr lang="es-AR" sz="1400" b="1" kern="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SATA</a:t>
            </a:r>
            <a:r>
              <a:rPr lang="es-AR" sz="1400" kern="0" dirty="0">
                <a:solidFill>
                  <a:srgbClr val="99FF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s-AR" sz="1400" kern="100" dirty="0">
              <a:solidFill>
                <a:srgbClr val="99FF66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8A9813-045B-DF08-0A8C-6B41583E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425AFC-16CD-405A-8C54-5753FCD9F358}" type="slidenum">
              <a:rPr lang="es-ES" altLang="es-AR" smtClean="0"/>
              <a:pPr>
                <a:defRPr/>
              </a:pPr>
              <a:t>104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78099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35A2A57B-AC0D-4456-9E2C-CC4D218C5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18488" cy="981075"/>
          </a:xfrm>
        </p:spPr>
        <p:txBody>
          <a:bodyPr/>
          <a:lstStyle/>
          <a:p>
            <a:pPr eaLnBrk="1" hangingPunct="1">
              <a:defRPr/>
            </a:pPr>
            <a:r>
              <a:rPr lang="es-ES_tradnl"/>
              <a:t>CINTA MAGNÉTICA</a:t>
            </a:r>
            <a:endParaRPr lang="es-ES"/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42B3924A-8E57-4943-BBAE-2DC07037BD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125538"/>
            <a:ext cx="8893175" cy="57324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s-ES_tradnl" sz="2800" b="1">
                <a:solidFill>
                  <a:srgbClr val="99FF66"/>
                </a:solidFill>
                <a:latin typeface="Arial" charset="0"/>
              </a:rPr>
              <a:t>SE UTILIZARON CARRETES ABIERTOS DE ½” A 1” DE ANCHO Y LONGITUDES DE HASTA 300 METROS (1.00 PIES)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800" b="1">
                <a:solidFill>
                  <a:srgbClr val="99FF66"/>
                </a:solidFill>
                <a:latin typeface="Arial" charset="0"/>
              </a:rPr>
              <a:t>LA GRABACIÓN SE HACE HASTA 9 BITS EN PARALELO, 8 DEL DATO Y UNO DE PARIDAD.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800" b="1">
                <a:solidFill>
                  <a:srgbClr val="99FF66"/>
                </a:solidFill>
                <a:latin typeface="Arial" charset="0"/>
              </a:rPr>
              <a:t>LA GRABACIÓN DEL PAQUETE DE DATOS ES PRECEDIDA POR UN GAP Y UN BYTE DE SINCRONISMO.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800" b="1">
                <a:solidFill>
                  <a:srgbClr val="99FF66"/>
                </a:solidFill>
                <a:latin typeface="Arial" charset="0"/>
              </a:rPr>
              <a:t>SE UTILIZARON CASSETTES DE ¼” DE ANCHO.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800" b="1">
                <a:solidFill>
                  <a:srgbClr val="99FF66"/>
                </a:solidFill>
                <a:latin typeface="Arial" charset="0"/>
              </a:rPr>
              <a:t>ACTUALMENTE SE USAN MAGAZINES  O CASSETTES ESPECIALES, CON HASTA 36 PISTAS PARALELO EN EL ANCHO.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800" b="1">
                <a:solidFill>
                  <a:srgbClr val="99FF66"/>
                </a:solidFill>
                <a:latin typeface="Arial" charset="0"/>
              </a:rPr>
              <a:t>SE SIGUE UTILIZANDO POR ECONOMÍA PARA ALMACENES HISTÓRICOS.</a:t>
            </a:r>
            <a:endParaRPr lang="es-ES" sz="2800" b="1">
              <a:solidFill>
                <a:srgbClr val="99FF66"/>
              </a:solidFill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0D4A984A-464D-445A-BA59-FFB292B7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34C3F770-3321-4344-A61E-595CC31932E8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105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F806AFF5-99B7-4B08-9F6D-A5F0252DED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91513" cy="527050"/>
          </a:xfrm>
        </p:spPr>
        <p:txBody>
          <a:bodyPr/>
          <a:lstStyle/>
          <a:p>
            <a:pPr eaLnBrk="1" hangingPunct="1">
              <a:defRPr/>
            </a:pPr>
            <a:r>
              <a:rPr lang="es-ES" sz="4000"/>
              <a:t>UNIDAD DE CINTA MAGNÉTICA</a:t>
            </a:r>
          </a:p>
        </p:txBody>
      </p:sp>
      <p:pic>
        <p:nvPicPr>
          <p:cNvPr id="172035" name="Picture 4" descr="TAPE">
            <a:extLst>
              <a:ext uri="{FF2B5EF4-FFF2-40B4-BE49-F238E27FC236}">
                <a16:creationId xmlns:a16="http://schemas.microsoft.com/office/drawing/2014/main" id="{EC451117-DC09-41E5-A58A-746F0F54B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268413"/>
            <a:ext cx="4471987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355133B1-C6D8-4317-9C00-E94BC214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7CCD5080-B1F1-4529-A2CB-089160B31EA5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106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FD09A50C-3769-4699-A21B-86D4430FA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DISCO ÓPTICO</a:t>
            </a:r>
            <a:endParaRPr lang="es-ES"/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A9FF6759-7730-42D8-A85A-66AF6B262A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s-ES_tradnl" b="1">
                <a:solidFill>
                  <a:srgbClr val="FFFF00"/>
                </a:solidFill>
                <a:latin typeface="AvantGarde Md BT" pitchFamily="34" charset="0"/>
              </a:rPr>
              <a:t>PRESENTADO EN 1983, EL DISCO ÓPTICO, O CD (COMPACT DISC O DISCO COMPACTO) FUE EL MAYOR ÉXITO DE TODOS LOS TIEMPOS.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>
                <a:solidFill>
                  <a:srgbClr val="FFFF00"/>
                </a:solidFill>
                <a:latin typeface="AvantGarde Md BT" pitchFamily="34" charset="0"/>
              </a:rPr>
              <a:t>ERA EL INICIO DE LOS SISTEMAS DIGITALES DE AUDIO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>
                <a:solidFill>
                  <a:srgbClr val="FFFF00"/>
                </a:solidFill>
                <a:latin typeface="AvantGarde Md BT" pitchFamily="34" charset="0"/>
              </a:rPr>
              <a:t>DE ALLI NACIÓ EL DISCO ÓPTICO DE DATOS.</a:t>
            </a:r>
            <a:endParaRPr lang="es-ES" b="1">
              <a:solidFill>
                <a:srgbClr val="FFFF00"/>
              </a:solidFill>
              <a:latin typeface="AvantGarde Md BT" pitchFamily="34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CA603B29-2BA2-4070-A944-097FB1C6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D0A8F206-419B-4CB2-8913-12116C1785AF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107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5CF1102E-D7B1-4146-B6A5-3F19D4F9DD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 sz="4000"/>
              <a:t>VARIANTES DEL CD</a:t>
            </a:r>
            <a:br>
              <a:rPr lang="es-ES_tradnl" sz="4000"/>
            </a:br>
            <a:r>
              <a:rPr lang="es-ES_tradnl" sz="4000"/>
              <a:t>PARA DATOS</a:t>
            </a:r>
            <a:endParaRPr lang="es-ES" sz="4000"/>
          </a:p>
        </p:txBody>
      </p:sp>
      <p:graphicFrame>
        <p:nvGraphicFramePr>
          <p:cNvPr id="176131" name="Object 4">
            <a:extLst>
              <a:ext uri="{FF2B5EF4-FFF2-40B4-BE49-F238E27FC236}">
                <a16:creationId xmlns:a16="http://schemas.microsoft.com/office/drawing/2014/main" id="{FFEE415D-511E-4A4F-9167-E830913FA26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35038" y="2170113"/>
          <a:ext cx="7362825" cy="320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6276975" imgH="2733675" progId="">
                  <p:embed/>
                </p:oleObj>
              </mc:Choice>
              <mc:Fallback>
                <p:oleObj name="Documento" r:id="rId3" imgW="6276975" imgH="273367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2170113"/>
                        <a:ext cx="7362825" cy="320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2A9A5FFA-0895-438E-8D3A-D7B72083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6E801680-FC19-4AD1-B2C6-CB0AE1EFB458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108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:a16="http://schemas.microsoft.com/office/drawing/2014/main" id="{81BD667B-DC21-47A5-964A-6F214D99A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CD-ROM</a:t>
            </a:r>
            <a:endParaRPr lang="es-ES"/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76AA7294-990A-4C80-8944-5D8266E6DF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2171" y="1752600"/>
            <a:ext cx="82296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s-ES_tradnl" sz="2800" b="1" dirty="0">
                <a:solidFill>
                  <a:srgbClr val="FFFF00"/>
                </a:solidFill>
                <a:latin typeface="Arial" charset="0"/>
              </a:rPr>
              <a:t>LA GRABACIÓN CONSISTE EN UNA SERIE DE PUNTOS DEPRIMIDOS.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sz="2800" b="1" dirty="0">
                <a:solidFill>
                  <a:srgbClr val="FFFF00"/>
                </a:solidFill>
                <a:latin typeface="Arial" charset="0"/>
              </a:rPr>
              <a:t>LA LECTURA SE HACE POR MEDIO DE UN HAZ DE LASER, EL CUAL AL REFLEJARSE  EN LA SUPERFICIE NORMAL TIENE UNA POLARIZACIÓN.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sz="2800" b="1" dirty="0">
                <a:solidFill>
                  <a:srgbClr val="FFFF00"/>
                </a:solidFill>
                <a:latin typeface="Arial" charset="0"/>
              </a:rPr>
              <a:t>CUANDO SE REFLEJA EN UNA DEPRESIÓN LA POLARIZACIÓN CAMBIA, LO CUAL ES DETECTADO POR UN FOTODIODO.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sz="2800" b="1" dirty="0">
                <a:solidFill>
                  <a:srgbClr val="FFFF00"/>
                </a:solidFill>
                <a:latin typeface="Arial" charset="0"/>
              </a:rPr>
              <a:t>EN CONSECUENCIA, LA PRESENCIA O AUSENCIA DE LUZ ES LA FORMA DE LEER LOS DATOS.</a:t>
            </a:r>
            <a:endParaRPr lang="es-ES" sz="28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F3921B5F-33B7-4590-A9D2-D6DF80EE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59612536-57ED-420A-8E03-E9E53E65161A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109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3A113-A1E3-4D0E-83DA-D0EACB2E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DEFINICIONES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1FA9B4-D679-42C7-B6E1-FD681998F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s-ES" b="1" dirty="0">
                <a:effectLst/>
              </a:rPr>
              <a:t>Una vez encontrada la ubicación, debe comenzar el proceso de lectura o escritura, lo cual también lleva su tiempo, y finalmente, se debe realizar la transferencia al registro de destino desde el registro fuente.</a:t>
            </a:r>
            <a:endParaRPr lang="es-AR" dirty="0"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F026DD-CF35-441F-9299-9B1D16CB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CA6ED0-0579-4AE3-964D-D773F60ABC54}" type="slidenum">
              <a:rPr lang="es-ES" altLang="es-AR" smtClean="0"/>
              <a:pPr>
                <a:defRPr/>
              </a:pPr>
              <a:t>11</a:t>
            </a:fld>
            <a:endParaRPr lang="es-ES" altLang="es-AR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>
            <a:extLst>
              <a:ext uri="{FF2B5EF4-FFF2-40B4-BE49-F238E27FC236}">
                <a16:creationId xmlns:a16="http://schemas.microsoft.com/office/drawing/2014/main" id="{9915ABF0-4731-4ECC-B8B1-3EC31ECB1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87413"/>
          </a:xfrm>
        </p:spPr>
        <p:txBody>
          <a:bodyPr/>
          <a:lstStyle/>
          <a:p>
            <a:pPr eaLnBrk="1" hangingPunct="1">
              <a:defRPr/>
            </a:pPr>
            <a:r>
              <a:rPr lang="es-ES"/>
              <a:t>SISTEMA DE L/E DE UN CD</a:t>
            </a:r>
          </a:p>
        </p:txBody>
      </p:sp>
      <p:pic>
        <p:nvPicPr>
          <p:cNvPr id="180227" name="Picture 4" descr="4D0F69CB">
            <a:extLst>
              <a:ext uri="{FF2B5EF4-FFF2-40B4-BE49-F238E27FC236}">
                <a16:creationId xmlns:a16="http://schemas.microsoft.com/office/drawing/2014/main" id="{B74F3553-A8CA-483B-A27B-5B9D53E9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5128"/>
            <a:ext cx="91440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157B835-E136-4174-BE3E-EE1E25EB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0630D8D8-3FB8-44E6-BECE-4C6C7D8E46AE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110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1BE38A9C-3EFE-4428-BCEC-4E99F5F85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79475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TECNICAS DE GRABACIÓN</a:t>
            </a:r>
            <a:endParaRPr lang="es-ES" dirty="0"/>
          </a:p>
        </p:txBody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3FBCA34D-80AA-45E7-B4B7-618FCD52D1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463675"/>
            <a:ext cx="8686800" cy="47815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s-ES_tradnl" dirty="0"/>
              <a:t>	</a:t>
            </a:r>
            <a:r>
              <a:rPr lang="es-ES_tradnl" b="1" dirty="0">
                <a:solidFill>
                  <a:srgbClr val="CCECFF"/>
                </a:solidFill>
                <a:latin typeface="Arial" charset="0"/>
              </a:rPr>
              <a:t>DEBIDO A QUE LA VELOCIDAD TANGENCIAL ES MAYOR EN EL CENTRO QUE EN LA PERIFERIA DEL  DISCO, SE USAN DOS TÉCNICAS PARA LA GRABACIÓN: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s-ES_tradnl" b="1" dirty="0">
              <a:solidFill>
                <a:srgbClr val="CCECFF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  <a:defRPr/>
            </a:pPr>
            <a:r>
              <a:rPr lang="es-ES_tradnl" b="1" dirty="0">
                <a:solidFill>
                  <a:srgbClr val="CCECFF"/>
                </a:solidFill>
                <a:latin typeface="Arial" charset="0"/>
              </a:rPr>
              <a:t>CAV (CONSTANT ANGULAR VELOCITY)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  <a:defRPr/>
            </a:pPr>
            <a:endParaRPr lang="es-ES_tradnl" b="1" dirty="0">
              <a:solidFill>
                <a:srgbClr val="CCECFF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ü"/>
              <a:defRPr/>
            </a:pPr>
            <a:r>
              <a:rPr lang="es-ES_tradnl" b="1" dirty="0">
                <a:solidFill>
                  <a:srgbClr val="CCECFF"/>
                </a:solidFill>
                <a:latin typeface="Arial" charset="0"/>
              </a:rPr>
              <a:t>CLV (CONSTANT LINEAR VELOCITY)</a:t>
            </a:r>
            <a:endParaRPr lang="es-ES" b="1" dirty="0">
              <a:solidFill>
                <a:srgbClr val="CCECFF"/>
              </a:solidFill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D719E84D-04A7-496F-B1AC-CA6FEEFA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8B3D0D5A-BA61-4BB7-84CF-2ED15725BC66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111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A9B36381-2743-4C79-892A-A72012BFB7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CAV</a:t>
            </a:r>
            <a:endParaRPr lang="es-ES"/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3E15DDA7-990D-462B-9677-33E955E14E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73587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>
                <a:solidFill>
                  <a:schemeClr val="folHlink"/>
                </a:solidFill>
                <a:latin typeface="Arial" charset="0"/>
              </a:rPr>
              <a:t>SE VARÍA EL ESPACIO OCUPADO POR CADA BIT.</a:t>
            </a:r>
          </a:p>
          <a:p>
            <a:pPr eaLnBrk="1" hangingPunct="1">
              <a:defRPr/>
            </a:pPr>
            <a:r>
              <a:rPr lang="es-ES_tradnl" b="1">
                <a:solidFill>
                  <a:schemeClr val="folHlink"/>
                </a:solidFill>
                <a:latin typeface="Arial" charset="0"/>
              </a:rPr>
              <a:t>LO CUAL DA LUGAR A DESPERDICIO DE SUPERFICIE.</a:t>
            </a:r>
          </a:p>
          <a:p>
            <a:pPr eaLnBrk="1" hangingPunct="1">
              <a:defRPr/>
            </a:pPr>
            <a:r>
              <a:rPr lang="es-ES_tradnl" b="1">
                <a:solidFill>
                  <a:schemeClr val="folHlink"/>
                </a:solidFill>
                <a:latin typeface="Arial" charset="0"/>
              </a:rPr>
              <a:t>PERO SE PUEDE IMPLEMENTAR UN DIRECCIONAMIENTO POR PISTA Y SECTOR COMO EN LOS DISCOS MAGNÉTICOS.</a:t>
            </a:r>
            <a:endParaRPr lang="es-ES" b="1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41F6F14C-6633-4291-9A0A-93D165CE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B81A39C2-A28F-4FE1-B8CB-E64801537553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112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:a16="http://schemas.microsoft.com/office/drawing/2014/main" id="{410FD429-7278-4402-B4E3-439C2E8A2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03784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CLV</a:t>
            </a:r>
            <a:endParaRPr lang="es-ES" dirty="0"/>
          </a:p>
        </p:txBody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59F8FE1E-9323-4E26-BF86-D5ED5D02DD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72816"/>
            <a:ext cx="8229600" cy="40243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chemeClr val="hlink"/>
                </a:solidFill>
                <a:latin typeface="Arial" charset="0"/>
              </a:rPr>
              <a:t>SE VARÍA LA VELOCIDAD DE GIRO, DISMINUYENDO A MEDIDA QUE NOS ALEJAMOS DEL CENTRO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chemeClr val="hlink"/>
                </a:solidFill>
                <a:latin typeface="Arial" charset="0"/>
              </a:rPr>
              <a:t>SE APROVECHA MEJOR LA SUPERFICIE DISPONIBLE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chemeClr val="hlink"/>
                </a:solidFill>
                <a:latin typeface="Arial" charset="0"/>
              </a:rPr>
              <a:t>PERO LA GRABACIÓN ES EN ESPIRAL COMO EN UN DISCO DE PASTA O EN UNA CINTA MAGNÉTICA.</a:t>
            </a:r>
          </a:p>
          <a:p>
            <a:pPr eaLnBrk="1" hangingPunct="1">
              <a:lnSpc>
                <a:spcPct val="90000"/>
              </a:lnSpc>
              <a:defRPr/>
            </a:pPr>
            <a:endParaRPr lang="es-ES" b="1" dirty="0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CFB75EE5-94CE-4C2C-A869-05C2487F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70A7F36D-5EAB-46EA-AAA0-FE9433E84D1E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113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Oval 6">
            <a:extLst>
              <a:ext uri="{FF2B5EF4-FFF2-40B4-BE49-F238E27FC236}">
                <a16:creationId xmlns:a16="http://schemas.microsoft.com/office/drawing/2014/main" id="{BBB564AE-EE5C-4ABD-AF2C-7C216E3B8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6975"/>
            <a:ext cx="9144000" cy="5661025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AR" altLang="es-AR" sz="1800"/>
          </a:p>
        </p:txBody>
      </p:sp>
      <p:sp>
        <p:nvSpPr>
          <p:cNvPr id="197634" name="Rectangle 2">
            <a:extLst>
              <a:ext uri="{FF2B5EF4-FFF2-40B4-BE49-F238E27FC236}">
                <a16:creationId xmlns:a16="http://schemas.microsoft.com/office/drawing/2014/main" id="{1F5A736E-DC16-43EF-8934-937F9C7966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744538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/>
              <a:t>PISTAS Y SECTORES </a:t>
            </a:r>
            <a:endParaRPr lang="es-ES" sz="4000"/>
          </a:p>
        </p:txBody>
      </p:sp>
      <p:graphicFrame>
        <p:nvGraphicFramePr>
          <p:cNvPr id="188420" name="Object 4">
            <a:extLst>
              <a:ext uri="{FF2B5EF4-FFF2-40B4-BE49-F238E27FC236}">
                <a16:creationId xmlns:a16="http://schemas.microsoft.com/office/drawing/2014/main" id="{8B28E9AF-F4F4-46EF-99B8-AFBCA127841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611188" y="1512888"/>
          <a:ext cx="7632700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4818888" imgH="3212287" progId="">
                  <p:embed/>
                </p:oleObj>
              </mc:Choice>
              <mc:Fallback>
                <p:oleObj name="Documento" r:id="rId3" imgW="4818888" imgH="3212287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512888"/>
                        <a:ext cx="7632700" cy="508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670DC263-2B18-4529-9CE1-035B150D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045D842F-9CF1-49DF-969F-16516D4BD9E3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114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6">
            <a:extLst>
              <a:ext uri="{FF2B5EF4-FFF2-40B4-BE49-F238E27FC236}">
                <a16:creationId xmlns:a16="http://schemas.microsoft.com/office/drawing/2014/main" id="{A475A80C-C4CE-4D23-BDAD-16AE60CE1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9144000" cy="54721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AR" altLang="es-AR" sz="1800"/>
          </a:p>
        </p:txBody>
      </p:sp>
      <p:sp>
        <p:nvSpPr>
          <p:cNvPr id="199682" name="Rectangle 2">
            <a:extLst>
              <a:ext uri="{FF2B5EF4-FFF2-40B4-BE49-F238E27FC236}">
                <a16:creationId xmlns:a16="http://schemas.microsoft.com/office/drawing/2014/main" id="{874502CD-A0A4-474D-8242-66D38BDE35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6613"/>
          </a:xfrm>
        </p:spPr>
        <p:txBody>
          <a:bodyPr/>
          <a:lstStyle/>
          <a:p>
            <a:pPr eaLnBrk="1" hangingPunct="1">
              <a:defRPr/>
            </a:pPr>
            <a:r>
              <a:rPr lang="es-ES_tradnl"/>
              <a:t>ESPIRAL</a:t>
            </a:r>
            <a:endParaRPr lang="es-ES"/>
          </a:p>
        </p:txBody>
      </p:sp>
      <p:graphicFrame>
        <p:nvGraphicFramePr>
          <p:cNvPr id="190468" name="Object 4">
            <a:extLst>
              <a:ext uri="{FF2B5EF4-FFF2-40B4-BE49-F238E27FC236}">
                <a16:creationId xmlns:a16="http://schemas.microsoft.com/office/drawing/2014/main" id="{6BF6C776-3BE8-4072-8F17-AC26285A11C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1235075"/>
          <a:ext cx="9144000" cy="525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142586" imgH="2958084" progId="">
                  <p:embed/>
                </p:oleObj>
              </mc:Choice>
              <mc:Fallback>
                <p:oleObj name="Documento" r:id="rId3" imgW="5142586" imgH="2958084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35075"/>
                        <a:ext cx="9144000" cy="525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38F76937-7C32-454F-A5A2-3B2D9421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319D09FB-509A-4B0A-9FE3-3D8B930BE516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115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>
            <a:extLst>
              <a:ext uri="{FF2B5EF4-FFF2-40B4-BE49-F238E27FC236}">
                <a16:creationId xmlns:a16="http://schemas.microsoft.com/office/drawing/2014/main" id="{310D05B2-1859-485F-B4B7-CB47CD77E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87760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PARÁMETROS</a:t>
            </a:r>
            <a:endParaRPr lang="es-ES" dirty="0"/>
          </a:p>
        </p:txBody>
      </p:sp>
      <p:sp>
        <p:nvSpPr>
          <p:cNvPr id="201731" name="Rectangle 3">
            <a:extLst>
              <a:ext uri="{FF2B5EF4-FFF2-40B4-BE49-F238E27FC236}">
                <a16:creationId xmlns:a16="http://schemas.microsoft.com/office/drawing/2014/main" id="{10D86500-C918-448E-AF58-DF3902837B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405" y="1432299"/>
            <a:ext cx="91440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  <a:latin typeface="Arial" charset="0"/>
              </a:rPr>
              <a:t>SEPARACIÓN ENTRE PISTAS (VUELTAS DE LA ESPIRAL)  = 1,6 mm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  <a:latin typeface="Arial" charset="0"/>
              </a:rPr>
              <a:t>CANTIDAD DE VUELTAS DE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s-ES_tradnl" sz="2800" b="1" dirty="0">
                <a:solidFill>
                  <a:srgbClr val="99FF66"/>
                </a:solidFill>
                <a:latin typeface="Arial" charset="0"/>
              </a:rPr>
              <a:t>	LA ESPIRAL= 20.344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  <a:latin typeface="Arial" charset="0"/>
              </a:rPr>
              <a:t>LONGITUD DE LA PISTA = 5.270 m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  <a:latin typeface="Arial" charset="0"/>
              </a:rPr>
              <a:t>VELOCIDAD LINEAL = 1,2 m/</a:t>
            </a:r>
            <a:r>
              <a:rPr lang="es-ES_tradnl" sz="2800" b="1" dirty="0" err="1">
                <a:solidFill>
                  <a:srgbClr val="99FF66"/>
                </a:solidFill>
                <a:latin typeface="Arial" charset="0"/>
              </a:rPr>
              <a:t>seg</a:t>
            </a:r>
            <a:endParaRPr lang="es-ES_tradnl" sz="2800" b="1" dirty="0">
              <a:solidFill>
                <a:srgbClr val="99FF66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  <a:latin typeface="Arial" charset="0"/>
              </a:rPr>
              <a:t>TIEMPO TOTAL DE LECTURA = 73,2 min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  <a:latin typeface="Arial" charset="0"/>
              </a:rPr>
              <a:t>CAPACIDAD  = 774,57 MB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  <a:latin typeface="Arial" charset="0"/>
              </a:rPr>
              <a:t>EQUIVALE AL CONTENIDO DE 350 DISKETTES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s-ES_tradnl" sz="2800" b="1" dirty="0">
                <a:solidFill>
                  <a:srgbClr val="99FF66"/>
                </a:solidFill>
                <a:latin typeface="Arial" charset="0"/>
              </a:rPr>
              <a:t>	DE 3,5 “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s-ES_tradnl" sz="2800" dirty="0"/>
              <a:t>	</a:t>
            </a:r>
            <a:endParaRPr lang="es-ES" sz="2800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BB11B3D9-C087-4303-A0B7-5F4C8B5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14A0447F-E4DD-4A1D-A1DE-28907B173E09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116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01" name="Rectangle 153">
            <a:extLst>
              <a:ext uri="{FF2B5EF4-FFF2-40B4-BE49-F238E27FC236}">
                <a16:creationId xmlns:a16="http://schemas.microsoft.com/office/drawing/2014/main" id="{FF62C87E-16E7-4FAD-921C-A053C0450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60438"/>
          </a:xfrm>
        </p:spPr>
        <p:txBody>
          <a:bodyPr/>
          <a:lstStyle/>
          <a:p>
            <a:pPr eaLnBrk="1" hangingPunct="1">
              <a:defRPr/>
            </a:pPr>
            <a:r>
              <a:rPr lang="es-ES"/>
              <a:t>CAPACIDAD DE LOS CD</a:t>
            </a:r>
          </a:p>
        </p:txBody>
      </p:sp>
      <p:graphicFrame>
        <p:nvGraphicFramePr>
          <p:cNvPr id="386346" name="Group 298">
            <a:extLst>
              <a:ext uri="{FF2B5EF4-FFF2-40B4-BE49-F238E27FC236}">
                <a16:creationId xmlns:a16="http://schemas.microsoft.com/office/drawing/2014/main" id="{D5F0E8B8-5872-4117-93AF-27B5F8EA5859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154036606"/>
              </p:ext>
            </p:extLst>
          </p:nvPr>
        </p:nvGraphicFramePr>
        <p:xfrm>
          <a:off x="0" y="384974"/>
          <a:ext cx="9144000" cy="6438902"/>
        </p:xfrm>
        <a:graphic>
          <a:graphicData uri="http://schemas.openxmlformats.org/drawingml/2006/table">
            <a:tbl>
              <a:tblPr/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8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4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1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94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4063">
                <a:tc gridSpan="7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gency FB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963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Tipo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Sectores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Capacidad máxima de datos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Capacidad máxima de audio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Tiempo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 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363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  <a:hlinkClick r:id="rId3" tooltip="MB"/>
                        </a:rPr>
                        <a:t>MB</a:t>
                      </a: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)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  <a:hlinkClick r:id="rId3" tooltip="MB"/>
                        </a:rPr>
                        <a:t>MB</a:t>
                      </a: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)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  <a:hlinkClick r:id="rId3" tooltip="MB"/>
                        </a:rPr>
                        <a:t>MB</a:t>
                      </a: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)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  <a:hlinkClick r:id="rId3" tooltip="MB"/>
                        </a:rPr>
                        <a:t>MB</a:t>
                      </a: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)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  <a:hlinkClick r:id="rId4" tooltip="Minuto (tiempo)"/>
                        </a:rPr>
                        <a:t>min</a:t>
                      </a: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)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 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8 cm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94,500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193.536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184.6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222.264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212.0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21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 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283,500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580.608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553.7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666.792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635.9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63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 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650 MB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333,000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681.984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650.3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783.216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746.9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74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 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700 MB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360,000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737.280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703.1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846.720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807.4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80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 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405,000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829.440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791.0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952.560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908.4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90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 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445,500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912.384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870.1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1,047.816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≈ 999.3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99</a:t>
                      </a:r>
                      <a:endParaRPr kumimoji="0" lang="es-E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 </a:t>
                      </a:r>
                      <a:endParaRPr kumimoji="0" 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2E782F2B-8CC4-4DA6-90C5-7DCB12BD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DD4A87B4-931A-4319-9B1F-ACE220FD6741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117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6">
            <a:extLst>
              <a:ext uri="{FF2B5EF4-FFF2-40B4-BE49-F238E27FC236}">
                <a16:creationId xmlns:a16="http://schemas.microsoft.com/office/drawing/2014/main" id="{379765B3-0067-4A9F-9CF6-7934E4114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3600"/>
            <a:ext cx="9144000" cy="27352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AR" altLang="es-AR" sz="1800"/>
          </a:p>
        </p:txBody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006F2DB5-D0B1-4EFE-8A50-93CDF627A5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FORMATO DE GRABACIÓN</a:t>
            </a:r>
            <a:endParaRPr lang="es-ES"/>
          </a:p>
        </p:txBody>
      </p:sp>
      <p:graphicFrame>
        <p:nvGraphicFramePr>
          <p:cNvPr id="196612" name="Object 4">
            <a:extLst>
              <a:ext uri="{FF2B5EF4-FFF2-40B4-BE49-F238E27FC236}">
                <a16:creationId xmlns:a16="http://schemas.microsoft.com/office/drawing/2014/main" id="{80065DB5-C61F-4FE4-BC12-D65DDA50B7B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2206625"/>
          <a:ext cx="9144000" cy="236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452567" imgH="1408176" progId="">
                  <p:embed/>
                </p:oleObj>
              </mc:Choice>
              <mc:Fallback>
                <p:oleObj name="Documento" r:id="rId3" imgW="5452567" imgH="1408176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06625"/>
                        <a:ext cx="9144000" cy="236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5D82E991-A05C-47CA-AA87-08B7918E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0EECEAB3-73D9-4492-BA57-F737DC255246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118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>
            <a:extLst>
              <a:ext uri="{FF2B5EF4-FFF2-40B4-BE49-F238E27FC236}">
                <a16:creationId xmlns:a16="http://schemas.microsoft.com/office/drawing/2014/main" id="{37E1B744-97EE-4842-BE6E-ABCEF6F0D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03784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DVD</a:t>
            </a:r>
            <a:endParaRPr lang="es-ES" dirty="0"/>
          </a:p>
        </p:txBody>
      </p:sp>
      <p:sp>
        <p:nvSpPr>
          <p:cNvPr id="204803" name="Rectangle 3">
            <a:extLst>
              <a:ext uri="{FF2B5EF4-FFF2-40B4-BE49-F238E27FC236}">
                <a16:creationId xmlns:a16="http://schemas.microsoft.com/office/drawing/2014/main" id="{990A6005-EF10-42AB-950F-C5267B165F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9647" y="1520611"/>
            <a:ext cx="8229600" cy="41148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s-ES_tradnl" b="1" dirty="0">
                <a:solidFill>
                  <a:srgbClr val="CCECFF"/>
                </a:solidFill>
                <a:latin typeface="Verdana" pitchFamily="34" charset="0"/>
              </a:rPr>
              <a:t>D</a:t>
            </a:r>
            <a:r>
              <a:rPr lang="es-ES_tradnl" sz="2800" b="1" dirty="0">
                <a:latin typeface="Verdana" pitchFamily="34" charset="0"/>
              </a:rPr>
              <a:t>IGITAL </a:t>
            </a:r>
            <a:r>
              <a:rPr lang="es-ES_tradnl" b="1" dirty="0">
                <a:solidFill>
                  <a:srgbClr val="CCECFF"/>
                </a:solidFill>
                <a:latin typeface="Verdana" pitchFamily="34" charset="0"/>
              </a:rPr>
              <a:t>V</a:t>
            </a:r>
            <a:r>
              <a:rPr lang="es-ES_tradnl" sz="2800" b="1" dirty="0">
                <a:latin typeface="Verdana" pitchFamily="34" charset="0"/>
              </a:rPr>
              <a:t>ERSATILE </a:t>
            </a:r>
            <a:r>
              <a:rPr lang="es-ES_tradnl" b="1" dirty="0">
                <a:solidFill>
                  <a:srgbClr val="CCECFF"/>
                </a:solidFill>
                <a:latin typeface="Verdana" pitchFamily="34" charset="0"/>
              </a:rPr>
              <a:t>D</a:t>
            </a:r>
            <a:r>
              <a:rPr lang="es-ES_tradnl" sz="2800" b="1" dirty="0">
                <a:latin typeface="Verdana" pitchFamily="34" charset="0"/>
              </a:rPr>
              <a:t>ISK</a:t>
            </a:r>
          </a:p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s-ES_tradnl" sz="2800" b="1" dirty="0">
              <a:latin typeface="Verdana" pitchFamily="34" charset="0"/>
            </a:endParaRPr>
          </a:p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s-ES_tradnl" sz="2800" b="1" dirty="0">
                <a:solidFill>
                  <a:srgbClr val="CCECFF"/>
                </a:solidFill>
                <a:latin typeface="Arial" charset="0"/>
              </a:rPr>
              <a:t>ESENCIALMENTE ES IGUAL AL CD, PERO TIENE MAYOR CAPACIDAD, LOGRADA POR UN MAYOR ACERCAMIENTO DE LAS PISTAS Y DE LOS PUNTOS DE QUEMADO, ASÍ COMO POR LA INCLUSIÓN DE UNA CAPA MÁS DE MATERIAL GRABABLE.</a:t>
            </a:r>
          </a:p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s-ES" sz="2800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9E046521-4135-41D6-A20C-96349B65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C6AD3C0F-0A67-401C-90F6-BE76FA2732AC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119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4FB1A3A-E639-46FB-9529-2D2FE0592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CICLO DE MEMORIA</a:t>
            </a:r>
            <a:endParaRPr lang="es-ES"/>
          </a:p>
        </p:txBody>
      </p:sp>
      <p:graphicFrame>
        <p:nvGraphicFramePr>
          <p:cNvPr id="20483" name="Object 4">
            <a:extLst>
              <a:ext uri="{FF2B5EF4-FFF2-40B4-BE49-F238E27FC236}">
                <a16:creationId xmlns:a16="http://schemas.microsoft.com/office/drawing/2014/main" id="{6115D1FD-CDB5-4BEF-9723-57DFE9F32DE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2120900"/>
          <a:ext cx="9144000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4958791" imgH="1180490" progId="">
                  <p:embed/>
                </p:oleObj>
              </mc:Choice>
              <mc:Fallback>
                <p:oleObj name="Documento" r:id="rId3" imgW="4958791" imgH="118049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260"/>
                      <a:stretch>
                        <a:fillRect/>
                      </a:stretch>
                    </p:blipFill>
                    <p:spPr bwMode="auto">
                      <a:xfrm>
                        <a:off x="0" y="2120900"/>
                        <a:ext cx="9144000" cy="217805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800D8E18-370E-4275-9A22-CDE6871F0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93A94EDC-2AC5-4E1C-8052-29C68EA4B677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12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5">
            <a:extLst>
              <a:ext uri="{FF2B5EF4-FFF2-40B4-BE49-F238E27FC236}">
                <a16:creationId xmlns:a16="http://schemas.microsoft.com/office/drawing/2014/main" id="{70972E33-9417-47B6-9888-E74BCC24B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84313"/>
            <a:ext cx="9144000" cy="48244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AR" altLang="es-AR" sz="1800"/>
          </a:p>
        </p:txBody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EC579730-1DD0-460E-B6B1-7691A7378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798513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COMPARACIÓN  CD-DVD</a:t>
            </a:r>
            <a:endParaRPr lang="es-ES" dirty="0"/>
          </a:p>
        </p:txBody>
      </p:sp>
      <p:pic>
        <p:nvPicPr>
          <p:cNvPr id="200708" name="Picture 4" descr="10pitch.gif (14712 bytes)">
            <a:extLst>
              <a:ext uri="{FF2B5EF4-FFF2-40B4-BE49-F238E27FC236}">
                <a16:creationId xmlns:a16="http://schemas.microsoft.com/office/drawing/2014/main" id="{35C4DA40-D291-4AFA-B1DE-8338C676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424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8B9FB635-CF05-43F0-92FA-737E7C2B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159C566D-D766-467C-B6D0-B1D1B5C5F478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120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>
            <a:extLst>
              <a:ext uri="{FF2B5EF4-FFF2-40B4-BE49-F238E27FC236}">
                <a16:creationId xmlns:a16="http://schemas.microsoft.com/office/drawing/2014/main" id="{2BF533FD-0D98-4137-A83F-27AC68576D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COMPOSICIÓN DEL DVD</a:t>
            </a:r>
            <a:endParaRPr lang="es-ES"/>
          </a:p>
        </p:txBody>
      </p:sp>
      <p:pic>
        <p:nvPicPr>
          <p:cNvPr id="202755" name="Picture 4" descr="10faces.gif (5488 bytes)">
            <a:extLst>
              <a:ext uri="{FF2B5EF4-FFF2-40B4-BE49-F238E27FC236}">
                <a16:creationId xmlns:a16="http://schemas.microsoft.com/office/drawing/2014/main" id="{42FD3863-5682-488A-BAA5-91E9A3F65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9144000" cy="41560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BB812E1E-7D45-425B-B37F-F8E6CB0B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19AEE216-AA49-4A81-AE56-4FBC2DDCC06C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121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83555FBE-A639-4B5F-9927-CFA9C569A0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15752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VISTA 3D</a:t>
            </a:r>
            <a:endParaRPr lang="es-ES" dirty="0"/>
          </a:p>
        </p:txBody>
      </p:sp>
      <p:pic>
        <p:nvPicPr>
          <p:cNvPr id="204803" name="Picture 4" descr="10layers.gif (7210 bytes)">
            <a:extLst>
              <a:ext uri="{FF2B5EF4-FFF2-40B4-BE49-F238E27FC236}">
                <a16:creationId xmlns:a16="http://schemas.microsoft.com/office/drawing/2014/main" id="{87471A7F-86D8-4704-8819-BC98D016F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75"/>
            <a:ext cx="9144000" cy="441483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8EE34F22-A186-4A3B-ADBD-DF5CEDDF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BD960282-7573-48EB-9AA0-4FC19F93002E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122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F479A352-1B6F-4ED2-A1F4-768596D5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81000"/>
            <a:ext cx="8147050" cy="887413"/>
          </a:xfrm>
        </p:spPr>
        <p:txBody>
          <a:bodyPr/>
          <a:lstStyle/>
          <a:p>
            <a:pPr>
              <a:defRPr/>
            </a:pPr>
            <a:r>
              <a:rPr lang="es-AR" dirty="0"/>
              <a:t>COMPARACIÓN CD – DVD – BLUE RAY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51317AA4-2920-4993-BFA9-37027FD73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C8CF4642-F704-4448-8D6B-B72C6B1146F1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123</a:t>
            </a:fld>
            <a:endParaRPr lang="es-ES" altLang="es-AR">
              <a:latin typeface="Arial" panose="020B0604020202020204" pitchFamily="34" charset="0"/>
            </a:endParaRPr>
          </a:p>
        </p:txBody>
      </p:sp>
      <p:pic>
        <p:nvPicPr>
          <p:cNvPr id="206852" name="Picture 2">
            <a:extLst>
              <a:ext uri="{FF2B5EF4-FFF2-40B4-BE49-F238E27FC236}">
                <a16:creationId xmlns:a16="http://schemas.microsoft.com/office/drawing/2014/main" id="{3C0358F1-B9A2-471F-86D2-9459298B00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484313"/>
            <a:ext cx="7451725" cy="5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4">
            <a:extLst>
              <a:ext uri="{FF2B5EF4-FFF2-40B4-BE49-F238E27FC236}">
                <a16:creationId xmlns:a16="http://schemas.microsoft.com/office/drawing/2014/main" id="{D1057F6A-2094-4B42-9A31-0FB4464DA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120" y="2420888"/>
            <a:ext cx="595388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AR" sz="5400" b="1" i="1" dirty="0">
                <a:latin typeface="Verdana" panose="020B0604030504040204" pitchFamily="34" charset="0"/>
              </a:rPr>
              <a:t> F I N 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AR" b="1" i="1" dirty="0">
                <a:latin typeface="Verdana" panose="020B0604030504040204" pitchFamily="34" charset="0"/>
              </a:rPr>
              <a:t>Primera Parte UNIDAD 3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0A7E897A-FDDF-4D1B-8F24-2A297E79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33548679-F4FC-43B3-9CF6-A2E9B9C5EA68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124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A78EB04-A535-41C3-87FF-0EB781D73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039813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DIMENSIONES DE LAS MEMORIAS</a:t>
            </a:r>
            <a:endParaRPr lang="es-ES" dirty="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99B110D8-CCF1-4153-BDE3-4EA0818EC4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528" y="1420813"/>
            <a:ext cx="8363272" cy="5229200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  <a:defRPr/>
            </a:pPr>
            <a:r>
              <a:rPr lang="es-ES_tradnl" sz="2000" b="1" dirty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CAPACIDAD: 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la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cantidad de información que puede almacenar, y se mide en bits, bytes o palabras, y por supuesto mediante algún múltiplo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kibi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mebi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gibi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tebi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pebi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s-E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exbi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(IEEE 1541). 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Ejemplo: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64 mebibytes 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64MiB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 eaLnBrk="1" hangingPunct="1">
              <a:spcBef>
                <a:spcPts val="0"/>
              </a:spcBef>
              <a:defRPr/>
            </a:pPr>
            <a:endParaRPr lang="es-A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ts val="0"/>
              </a:spcBef>
              <a:defRPr/>
            </a:pPr>
            <a:r>
              <a:rPr lang="es-ES_tradnl" sz="2000" b="1" dirty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CAUDAL: 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la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cantidad de información que puede transferir por unidad de tiempo, medida en bits o bytes, utilizando los prefijos de unidad del sistema internacional de unidades (SI) para los múltiplos: kilo, mega, giga, tera, peta, exa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Ejemplo: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134 gigabytes/segundo 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134 GB/s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r>
              <a:rPr lang="es-ES_tradnl" sz="2000" b="1" dirty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lang="es-ES_tradnl" sz="2000" b="1" dirty="0">
              <a:solidFill>
                <a:srgbClr val="00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ts val="0"/>
              </a:spcBef>
              <a:defRPr/>
            </a:pPr>
            <a:r>
              <a:rPr lang="es-ES_tradnl" sz="2000" b="1" dirty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DENSIDAD: 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Puede ser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lineal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superficial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volumétrica,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permite determinar la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cantidad de información, en bits o bytes que puede ser almacenada por unidad de longitud, de superficie, o de  volumen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Ejemplos: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82 bits/cm (82 b/cm)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300 kilobytes/cm</a:t>
            </a:r>
            <a:r>
              <a:rPr lang="es-ES" sz="2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(300 kB/cm</a:t>
            </a:r>
            <a:r>
              <a:rPr lang="es-ES" sz="2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250 megabytes/cm</a:t>
            </a:r>
            <a:r>
              <a:rPr lang="es-ES" sz="2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(250 MB/cm</a:t>
            </a:r>
            <a:r>
              <a:rPr lang="es-ES" sz="2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s-ES_tradnl" sz="20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s-ES_tradnl" sz="2400" b="1" dirty="0">
              <a:solidFill>
                <a:srgbClr val="00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s-ES_tradnl" sz="2000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37EC58EC-0EC4-4287-8C9A-FF52BD3E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550E02DE-BF8C-4301-9658-17B1EA9698F3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13</a:t>
            </a:fld>
            <a:endParaRPr lang="es-ES" altLang="es-AR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ABF64-74FE-A3B5-18B3-A9623442C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6" y="143717"/>
            <a:ext cx="8229600" cy="332955"/>
          </a:xfrm>
        </p:spPr>
        <p:txBody>
          <a:bodyPr/>
          <a:lstStyle/>
          <a:p>
            <a:r>
              <a:rPr lang="es-AR" sz="2800" dirty="0"/>
              <a:t>MÚLTIPLOS DE UNIDADES EN SISTEMA INTERNACIONAL (SI) Y EN IEEE 1541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E35EC33D-D5DF-D83D-3B59-C0EE9990C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213874"/>
              </p:ext>
            </p:extLst>
          </p:nvPr>
        </p:nvGraphicFramePr>
        <p:xfrm>
          <a:off x="251520" y="692696"/>
          <a:ext cx="8435280" cy="6061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876">
                  <a:extLst>
                    <a:ext uri="{9D8B030D-6E8A-4147-A177-3AD203B41FA5}">
                      <a16:colId xmlns:a16="http://schemas.microsoft.com/office/drawing/2014/main" val="2845631590"/>
                    </a:ext>
                  </a:extLst>
                </a:gridCol>
                <a:gridCol w="1291890">
                  <a:extLst>
                    <a:ext uri="{9D8B030D-6E8A-4147-A177-3AD203B41FA5}">
                      <a16:colId xmlns:a16="http://schemas.microsoft.com/office/drawing/2014/main" val="1876953450"/>
                    </a:ext>
                  </a:extLst>
                </a:gridCol>
                <a:gridCol w="4112503">
                  <a:extLst>
                    <a:ext uri="{9D8B030D-6E8A-4147-A177-3AD203B41FA5}">
                      <a16:colId xmlns:a16="http://schemas.microsoft.com/office/drawing/2014/main" val="1088539773"/>
                    </a:ext>
                  </a:extLst>
                </a:gridCol>
                <a:gridCol w="1587011">
                  <a:extLst>
                    <a:ext uri="{9D8B030D-6E8A-4147-A177-3AD203B41FA5}">
                      <a16:colId xmlns:a16="http://schemas.microsoft.com/office/drawing/2014/main" val="458345631"/>
                    </a:ext>
                  </a:extLst>
                </a:gridCol>
              </a:tblGrid>
              <a:tr h="344968">
                <a:tc gridSpan="3"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Prefijo de unidad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A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 de unidades o estándar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52655"/>
                  </a:ext>
                </a:extLst>
              </a:tr>
              <a:tr h="925947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Símbolo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 equivalente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43"/>
                  </a:ext>
                </a:extLst>
              </a:tr>
              <a:tr h="344968">
                <a:tc>
                  <a:txBody>
                    <a:bodyPr/>
                    <a:lstStyle/>
                    <a:p>
                      <a:pPr algn="ctr"/>
                      <a:r>
                        <a:rPr lang="es-AR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kibi</a:t>
                      </a:r>
                      <a:endParaRPr lang="es-A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1.024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IEEE 1541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53690"/>
                  </a:ext>
                </a:extLst>
              </a:tr>
              <a:tr h="344968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027672"/>
                  </a:ext>
                </a:extLst>
              </a:tr>
              <a:tr h="344968">
                <a:tc>
                  <a:txBody>
                    <a:bodyPr/>
                    <a:lstStyle/>
                    <a:p>
                      <a:pPr algn="ctr"/>
                      <a:r>
                        <a:rPr lang="es-AR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mebi</a:t>
                      </a:r>
                      <a:endParaRPr lang="es-A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1.048.576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IEEE 1541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02191"/>
                  </a:ext>
                </a:extLst>
              </a:tr>
              <a:tr h="344968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1.000.000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623726"/>
                  </a:ext>
                </a:extLst>
              </a:tr>
              <a:tr h="344968">
                <a:tc>
                  <a:txBody>
                    <a:bodyPr/>
                    <a:lstStyle/>
                    <a:p>
                      <a:pPr algn="ctr"/>
                      <a:r>
                        <a:rPr lang="es-AR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gibi</a:t>
                      </a:r>
                      <a:endParaRPr lang="es-A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1.073.741.824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IEEE 1541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34354"/>
                  </a:ext>
                </a:extLst>
              </a:tr>
              <a:tr h="344968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1.000.000.000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705603"/>
                  </a:ext>
                </a:extLst>
              </a:tr>
              <a:tr h="344968">
                <a:tc>
                  <a:txBody>
                    <a:bodyPr/>
                    <a:lstStyle/>
                    <a:p>
                      <a:pPr algn="ctr"/>
                      <a:r>
                        <a:rPr lang="es-AR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tebi</a:t>
                      </a:r>
                      <a:endParaRPr lang="es-A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1.099.511.627.776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IEEE 1541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718149"/>
                  </a:ext>
                </a:extLst>
              </a:tr>
              <a:tr h="344968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1.000.000.000.000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769404"/>
                  </a:ext>
                </a:extLst>
              </a:tr>
              <a:tr h="344968">
                <a:tc>
                  <a:txBody>
                    <a:bodyPr/>
                    <a:lstStyle/>
                    <a:p>
                      <a:pPr algn="ctr"/>
                      <a:r>
                        <a:rPr lang="es-AR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pebi</a:t>
                      </a:r>
                      <a:endParaRPr lang="es-A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1.125.899.906.842.624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IEEE 1541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634530"/>
                  </a:ext>
                </a:extLst>
              </a:tr>
              <a:tr h="344968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1.000.000.000.000.000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76076"/>
                  </a:ext>
                </a:extLst>
              </a:tr>
              <a:tr h="556026">
                <a:tc>
                  <a:txBody>
                    <a:bodyPr/>
                    <a:lstStyle/>
                    <a:p>
                      <a:pPr algn="ctr"/>
                      <a:r>
                        <a:rPr lang="es-AR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exbi</a:t>
                      </a:r>
                      <a:endParaRPr lang="es-AR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1.152.921.504.606.846.976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IEEE 1541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018274"/>
                  </a:ext>
                </a:extLst>
              </a:tr>
              <a:tr h="556026"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s-AR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1.000.000.000.000.000.000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62175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D00A99-8410-CF66-F2EE-2114C17D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425AFC-16CD-405A-8C54-5753FCD9F358}" type="slidenum">
              <a:rPr lang="es-ES" altLang="es-AR" smtClean="0"/>
              <a:pPr>
                <a:defRPr/>
              </a:pPr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4290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FAD56-CB0D-501F-ACDA-3FFCAA35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59768"/>
          </a:xfrm>
        </p:spPr>
        <p:txBody>
          <a:bodyPr/>
          <a:lstStyle/>
          <a:p>
            <a:r>
              <a:rPr lang="es-AR" dirty="0"/>
              <a:t>CAPACIDAD O TAMAÑO DE UNA MEMORIA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75E4F2-0EAE-9A58-7E49-D1530845C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63144"/>
          </a:xfrm>
        </p:spPr>
        <p:txBody>
          <a:bodyPr/>
          <a:lstStyle/>
          <a:p>
            <a:r>
              <a:rPr lang="es-AR" sz="2400" dirty="0"/>
              <a:t>CAPACIDAD O TAMAÑO DE UNA MEMORIA = </a:t>
            </a:r>
            <a:r>
              <a:rPr lang="es-AR" sz="2400" dirty="0" err="1"/>
              <a:t>N°</a:t>
            </a:r>
            <a:r>
              <a:rPr lang="es-AR" sz="2400" dirty="0"/>
              <a:t> DIRECCIONES x </a:t>
            </a:r>
            <a:r>
              <a:rPr lang="es-AR" sz="2400" dirty="0" err="1"/>
              <a:t>N°</a:t>
            </a:r>
            <a:r>
              <a:rPr lang="es-AR" sz="2400" dirty="0"/>
              <a:t> BITS PALABRA</a:t>
            </a:r>
          </a:p>
          <a:p>
            <a:endParaRPr lang="es-AR" sz="2400" dirty="0"/>
          </a:p>
          <a:p>
            <a:r>
              <a:rPr lang="es-AR" sz="2400" dirty="0"/>
              <a:t>POR EJEMPLO:</a:t>
            </a:r>
          </a:p>
          <a:p>
            <a:pPr lvl="1"/>
            <a:r>
              <a:rPr lang="es-AR" sz="2000" dirty="0"/>
              <a:t>Si tiene 2.097.152 direcciones con Palabras de 8 bits =2 x 1.048.576 direcciones x 8 bits =  2 x 2</a:t>
            </a:r>
            <a:r>
              <a:rPr lang="es-AR" sz="2000" baseline="30000" dirty="0"/>
              <a:t>20</a:t>
            </a:r>
            <a:r>
              <a:rPr lang="es-AR" sz="2000" dirty="0"/>
              <a:t> direcciones x 8 bits = 2 </a:t>
            </a:r>
            <a:r>
              <a:rPr lang="es-AR" sz="2000" dirty="0" err="1"/>
              <a:t>mebidirecciones</a:t>
            </a:r>
            <a:r>
              <a:rPr lang="es-AR" sz="2000" dirty="0"/>
              <a:t> x 8 bits = 2 Mi direcciones x 8bits = 16 Mib = 2 Mi direcciones x 1 Byte = 2 MiB. </a:t>
            </a:r>
          </a:p>
          <a:p>
            <a:pPr lvl="1"/>
            <a:r>
              <a:rPr lang="es-AR" sz="2000" dirty="0"/>
              <a:t>16 Mib (Dieciséis mebibits) = 2 MiB (Dos mebibytes)</a:t>
            </a:r>
          </a:p>
          <a:p>
            <a:pPr lvl="1"/>
            <a:r>
              <a:rPr lang="es-AR" sz="2000" dirty="0"/>
              <a:t>El bit se simboliza con </a:t>
            </a:r>
            <a:r>
              <a:rPr lang="es-AR" sz="2000" b="1" dirty="0"/>
              <a:t>b</a:t>
            </a:r>
          </a:p>
          <a:p>
            <a:pPr lvl="1"/>
            <a:r>
              <a:rPr lang="es-AR" sz="2000" dirty="0"/>
              <a:t>El byte se simboliza con </a:t>
            </a:r>
            <a:r>
              <a:rPr lang="es-AR" sz="2000" b="1" dirty="0"/>
              <a:t>B</a:t>
            </a:r>
            <a:r>
              <a:rPr lang="es-AR" sz="2000" dirty="0"/>
              <a:t>, y equivale a 8 bits</a:t>
            </a:r>
          </a:p>
          <a:p>
            <a:pPr lvl="1"/>
            <a:r>
              <a:rPr lang="es-AR" sz="2000" dirty="0"/>
              <a:t>Se han utilizado en los cálculos y en las expresiones de los tamaños de la memoria los prefijos establecidos en IEEE  1541.</a:t>
            </a:r>
          </a:p>
          <a:p>
            <a:pPr lvl="1"/>
            <a:endParaRPr lang="es-AR" sz="2000" dirty="0"/>
          </a:p>
          <a:p>
            <a:pPr lvl="1"/>
            <a:endParaRPr lang="es-AR" sz="2000" dirty="0"/>
          </a:p>
          <a:p>
            <a:pPr lvl="1"/>
            <a:endParaRPr lang="es-AR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26E2BE-D2E7-CD9A-6C35-B67B2BD2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425AFC-16CD-405A-8C54-5753FCD9F358}" type="slidenum">
              <a:rPr lang="es-ES" altLang="es-AR" smtClean="0"/>
              <a:pPr>
                <a:defRPr/>
              </a:pPr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8437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16584-6AE1-4C02-B952-DB6876BE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ES_tradnl" dirty="0"/>
              <a:t>RENDIMIENTO DE UNA MEMORIA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F24353-9E22-4753-81C3-C6E745E9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s-ES" b="1" dirty="0">
                <a:effectLst/>
              </a:rPr>
              <a:t>El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tiempo medio de acceso a memoria</a:t>
            </a:r>
            <a:r>
              <a:rPr lang="es-ES" b="1" dirty="0">
                <a:effectLst/>
              </a:rPr>
              <a:t> es una medida del rendimiento de la misma. </a:t>
            </a:r>
          </a:p>
          <a:p>
            <a:pPr algn="just">
              <a:defRPr/>
            </a:pPr>
            <a:r>
              <a:rPr lang="es-ES" b="1" dirty="0">
                <a:effectLst/>
              </a:rPr>
              <a:t>El tiempo medio de acceso es aquel que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tiene en cuenta los posibles errores que se producen en los procedimientos, tanto de direccionamiento como de transferencia de información</a:t>
            </a:r>
            <a:r>
              <a:rPr lang="es-ES" b="1" dirty="0">
                <a:solidFill>
                  <a:srgbClr val="CCFF33"/>
                </a:solidFill>
                <a:effectLst/>
              </a:rPr>
              <a:t>. </a:t>
            </a:r>
            <a:endParaRPr lang="es-AR" b="1" dirty="0">
              <a:solidFill>
                <a:srgbClr val="CCFF33"/>
              </a:solidFill>
              <a:effectLst/>
            </a:endParaRPr>
          </a:p>
          <a:p>
            <a:pPr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DE0B65-220E-44B4-B719-98D562D0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9C2E36-E2DB-41AA-B17A-617E32F8DCE3}" type="slidenum">
              <a:rPr lang="es-ES" altLang="es-AR" smtClean="0"/>
              <a:pPr>
                <a:defRPr/>
              </a:pPr>
              <a:t>16</a:t>
            </a:fld>
            <a:endParaRPr lang="es-ES" altLang="es-A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23FF5-B401-4F55-A3F3-9CDA659E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1776"/>
          </a:xfrm>
        </p:spPr>
        <p:txBody>
          <a:bodyPr/>
          <a:lstStyle/>
          <a:p>
            <a:pPr>
              <a:defRPr/>
            </a:pPr>
            <a:r>
              <a:rPr lang="es-ES_tradnl" dirty="0"/>
              <a:t>RENDIMIENTO DE UNA MEMORIA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4CD16F-55D2-45E7-9CE7-23DA8006B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43400"/>
          </a:xfrm>
        </p:spPr>
        <p:txBody>
          <a:bodyPr/>
          <a:lstStyle/>
          <a:p>
            <a:pPr algn="just">
              <a:defRPr/>
            </a:pP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Tiempo de acierto</a:t>
            </a:r>
            <a:r>
              <a:rPr lang="es-ES" b="1" dirty="0">
                <a:solidFill>
                  <a:srgbClr val="CCFF33"/>
                </a:solidFill>
                <a:effectLst/>
              </a:rPr>
              <a:t>: </a:t>
            </a:r>
            <a:r>
              <a:rPr lang="es-ES" b="1" dirty="0">
                <a:effectLst/>
              </a:rPr>
              <a:t>Es el tiempo necesario para un acceso correcto.</a:t>
            </a:r>
          </a:p>
          <a:p>
            <a:pPr algn="just">
              <a:defRPr/>
            </a:pP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Demora por fallas</a:t>
            </a:r>
            <a:r>
              <a:rPr lang="es-ES" b="1" dirty="0">
                <a:solidFill>
                  <a:srgbClr val="CCFF33"/>
                </a:solidFill>
                <a:effectLst/>
              </a:rPr>
              <a:t>:  </a:t>
            </a:r>
            <a:r>
              <a:rPr lang="es-ES" b="1" dirty="0">
                <a:effectLst/>
              </a:rPr>
              <a:t>Es el tiempo necesario para buscar la información en otro bloque de memoria o en el almacén externo, y que se debe agregar cuando el dato no se encuentra en la memoria principal.</a:t>
            </a:r>
            <a:endParaRPr lang="es-AR" dirty="0">
              <a:effectLst/>
            </a:endParaRPr>
          </a:p>
          <a:p>
            <a:pPr algn="just">
              <a:defRPr/>
            </a:pP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Frecuencia de fallas</a:t>
            </a:r>
            <a:r>
              <a:rPr lang="es-ES" b="1" dirty="0">
                <a:solidFill>
                  <a:srgbClr val="CCFF33"/>
                </a:solidFill>
                <a:effectLst/>
              </a:rPr>
              <a:t>: </a:t>
            </a:r>
            <a:r>
              <a:rPr lang="es-ES" b="1" dirty="0">
                <a:effectLst/>
              </a:rPr>
              <a:t>Es la cantidad de veces por unidad de tiempo, que ocurre una falla de acceso a la memoria.</a:t>
            </a:r>
            <a:endParaRPr lang="es-AR" dirty="0">
              <a:effectLst/>
            </a:endParaRPr>
          </a:p>
          <a:p>
            <a:pPr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41EF49-BA96-4C99-BE81-01435C91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11403F-F953-4E7B-B827-BD334F22B08A}" type="slidenum">
              <a:rPr lang="es-ES" altLang="es-AR" smtClean="0"/>
              <a:pPr>
                <a:defRPr/>
              </a:pPr>
              <a:t>17</a:t>
            </a:fld>
            <a:endParaRPr lang="es-ES" altLang="es-A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09F5CB9-EF46-4A62-9076-308A632CAF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7813"/>
            <a:ext cx="9144000" cy="1139825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 dirty="0"/>
              <a:t>RENDIMIENTO DE UNA MEMORIA</a:t>
            </a:r>
            <a:endParaRPr lang="es-ES" sz="4000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B319349-88DD-45D7-93F1-17B59F0353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557338"/>
            <a:ext cx="9144000" cy="45307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ES_tradnl" dirty="0">
                <a:solidFill>
                  <a:srgbClr val="FFFF66"/>
                </a:solidFill>
              </a:rPr>
              <a:t>   </a:t>
            </a:r>
            <a:r>
              <a:rPr lang="es-ES_tradnl" dirty="0">
                <a:solidFill>
                  <a:srgbClr val="FFFF66"/>
                </a:solidFill>
                <a:latin typeface="AvantGarde Md BT" pitchFamily="34" charset="0"/>
              </a:rPr>
              <a:t>ES EL </a:t>
            </a:r>
            <a:r>
              <a:rPr lang="es-ES_tradnl" b="1" dirty="0">
                <a:solidFill>
                  <a:srgbClr val="FFFF66"/>
                </a:solidFill>
                <a:latin typeface="AvantGarde Md BT" pitchFamily="34" charset="0"/>
              </a:rPr>
              <a:t>TIEMPO MEDIO DE ACCESO </a:t>
            </a:r>
            <a:r>
              <a:rPr lang="es-ES_tradnl" dirty="0">
                <a:solidFill>
                  <a:srgbClr val="FFFF66"/>
                </a:solidFill>
                <a:latin typeface="AvantGarde Md BT" pitchFamily="34" charset="0"/>
              </a:rPr>
              <a:t>DEFINIDO COMO: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_tradnl" dirty="0">
              <a:latin typeface="AvantGarde Md BT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ES_tradnl" sz="2800" b="1" dirty="0">
                <a:solidFill>
                  <a:schemeClr val="folHlink"/>
                </a:solidFill>
                <a:latin typeface="AvantGarde Md BT" pitchFamily="34" charset="0"/>
              </a:rPr>
              <a:t>TIEMPO MEDIO DE ACCESO =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_tradnl" sz="2800" b="1" dirty="0">
              <a:solidFill>
                <a:schemeClr val="folHlink"/>
              </a:solidFill>
              <a:latin typeface="AvantGarde Md BT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ES_tradnl" sz="2800" b="1" dirty="0">
                <a:solidFill>
                  <a:schemeClr val="folHlink"/>
                </a:solidFill>
                <a:latin typeface="AvantGarde Md BT" pitchFamily="34" charset="0"/>
              </a:rPr>
              <a:t>                                                  = TIEMPO DE ACIERTO +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_tradnl" sz="2800" b="1" dirty="0">
              <a:solidFill>
                <a:schemeClr val="folHlink"/>
              </a:solidFill>
              <a:latin typeface="AvantGarde Md BT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ES_tradnl" sz="2800" b="1" dirty="0">
                <a:solidFill>
                  <a:schemeClr val="folHlink"/>
                </a:solidFill>
                <a:latin typeface="AvantGarde Md BT" pitchFamily="34" charset="0"/>
              </a:rPr>
              <a:t>                     +(FRECUENCIA DE FALLAS . DEMORA POR FALLA)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_tradnl" sz="2800" b="1" dirty="0">
              <a:solidFill>
                <a:schemeClr val="folHlink"/>
              </a:solidFill>
              <a:latin typeface="AvantGarde Md BT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_tradnl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_tradnl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" dirty="0">
              <a:solidFill>
                <a:srgbClr val="FF3300"/>
              </a:solidFill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FADAF627-CB96-4510-8E85-A3758D0E6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B1FC2BBF-919B-4F4D-8B4F-EE9ED56AA1D6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18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9C44804-8DBB-4CD8-B97F-BC498F0676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365250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/>
              <a:t>CLASIFICACIÓN DE LAS MEMORIAS</a:t>
            </a:r>
            <a:endParaRPr lang="es-ES" b="1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67DCA9ED-CA60-47F6-BED8-28B1B57C14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746250"/>
            <a:ext cx="9144000" cy="4384675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2800" b="1" dirty="0">
                <a:solidFill>
                  <a:srgbClr val="99FF66"/>
                </a:solidFill>
                <a:latin typeface="Arial" charset="0"/>
              </a:rPr>
              <a:t>EXISTEN DIVERSAS FORMAS DE CLASIFICACIÓN:</a:t>
            </a:r>
          </a:p>
          <a:p>
            <a:pPr eaLnBrk="1" hangingPunct="1">
              <a:defRPr/>
            </a:pPr>
            <a:endParaRPr lang="es-ES_tradnl" sz="2800" b="1" dirty="0">
              <a:solidFill>
                <a:srgbClr val="99FF66"/>
              </a:solidFill>
              <a:latin typeface="Arial" charset="0"/>
            </a:endParaRPr>
          </a:p>
          <a:p>
            <a:pPr lvl="1" eaLnBrk="1" hangingPunct="1">
              <a:buFont typeface="Wingdings" panose="05000000000000000000" pitchFamily="2" charset="2"/>
              <a:buChar char="v"/>
              <a:defRPr/>
            </a:pPr>
            <a:r>
              <a:rPr lang="es-ES_tradnl" sz="2400" b="1" dirty="0">
                <a:solidFill>
                  <a:srgbClr val="99FF66"/>
                </a:solidFill>
                <a:latin typeface="Arial" charset="0"/>
              </a:rPr>
              <a:t>POR SU APLICACIÓN</a:t>
            </a:r>
          </a:p>
          <a:p>
            <a:pPr lvl="1" eaLnBrk="1" hangingPunct="1">
              <a:buFont typeface="Wingdings" panose="05000000000000000000" pitchFamily="2" charset="2"/>
              <a:buChar char="v"/>
              <a:defRPr/>
            </a:pPr>
            <a:r>
              <a:rPr lang="es-ES_tradnl" sz="2400" b="1" dirty="0">
                <a:solidFill>
                  <a:srgbClr val="99FF66"/>
                </a:solidFill>
                <a:latin typeface="Arial" charset="0"/>
              </a:rPr>
              <a:t>POR SU JERARQUÍA</a:t>
            </a:r>
          </a:p>
          <a:p>
            <a:pPr lvl="1" eaLnBrk="1" hangingPunct="1">
              <a:buFont typeface="Wingdings" panose="05000000000000000000" pitchFamily="2" charset="2"/>
              <a:buChar char="v"/>
              <a:defRPr/>
            </a:pPr>
            <a:r>
              <a:rPr lang="es-ES_tradnl" sz="2400" b="1" dirty="0">
                <a:solidFill>
                  <a:srgbClr val="99FF66"/>
                </a:solidFill>
                <a:latin typeface="Arial" charset="0"/>
              </a:rPr>
              <a:t>POR SU TIPO DE ACCESO</a:t>
            </a:r>
          </a:p>
          <a:p>
            <a:pPr lvl="1" eaLnBrk="1" hangingPunct="1">
              <a:buFont typeface="Wingdings" panose="05000000000000000000" pitchFamily="2" charset="2"/>
              <a:buChar char="v"/>
              <a:defRPr/>
            </a:pPr>
            <a:r>
              <a:rPr lang="es-ES_tradnl" sz="2400" b="1" dirty="0">
                <a:solidFill>
                  <a:srgbClr val="99FF66"/>
                </a:solidFill>
                <a:latin typeface="Arial" charset="0"/>
              </a:rPr>
              <a:t>POR SU FUNCIONAMIENTO</a:t>
            </a:r>
          </a:p>
          <a:p>
            <a:pPr lvl="1" eaLnBrk="1" hangingPunct="1">
              <a:buFont typeface="Wingdings" panose="05000000000000000000" pitchFamily="2" charset="2"/>
              <a:buChar char="v"/>
              <a:defRPr/>
            </a:pPr>
            <a:r>
              <a:rPr lang="es-ES_tradnl" sz="2400" b="1" dirty="0">
                <a:solidFill>
                  <a:srgbClr val="99FF66"/>
                </a:solidFill>
                <a:latin typeface="Arial" charset="0"/>
              </a:rPr>
              <a:t>POR LA PERMANENCIA DE LA INFORMACIÓN</a:t>
            </a:r>
          </a:p>
          <a:p>
            <a:pPr lvl="1" eaLnBrk="1" hangingPunct="1">
              <a:buFont typeface="Wingdings" panose="05000000000000000000" pitchFamily="2" charset="2"/>
              <a:buChar char="v"/>
              <a:defRPr/>
            </a:pPr>
            <a:r>
              <a:rPr lang="es-ES_tradnl" sz="2400" b="1" dirty="0">
                <a:solidFill>
                  <a:srgbClr val="99FF66"/>
                </a:solidFill>
                <a:latin typeface="Arial" charset="0"/>
              </a:rPr>
              <a:t>POR SU FORMA DE LECTURA</a:t>
            </a:r>
            <a:endParaRPr lang="es-ES" sz="2400" b="1" dirty="0">
              <a:solidFill>
                <a:srgbClr val="99FF66"/>
              </a:solidFill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C7F0093C-5C8B-468D-8FF5-75F423AF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3C40F6DF-D2E9-402C-9101-06986EC7AB30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19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0C431C4-1CD2-43B4-AE8D-8598A3BCE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81075"/>
          </a:xfrm>
        </p:spPr>
        <p:txBody>
          <a:bodyPr/>
          <a:lstStyle/>
          <a:p>
            <a:pPr eaLnBrk="1" hangingPunct="1">
              <a:defRPr/>
            </a:pPr>
            <a:r>
              <a:rPr lang="es-ES_tradnl"/>
              <a:t>DIAGRAMA FUNCIONAL</a:t>
            </a:r>
            <a:endParaRPr lang="es-ES"/>
          </a:p>
        </p:txBody>
      </p:sp>
      <p:pic>
        <p:nvPicPr>
          <p:cNvPr id="7171" name="Picture 4">
            <a:extLst>
              <a:ext uri="{FF2B5EF4-FFF2-40B4-BE49-F238E27FC236}">
                <a16:creationId xmlns:a16="http://schemas.microsoft.com/office/drawing/2014/main" id="{02F3EDE1-AF2E-42B6-9D1D-45A66A9B3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1" t="-1352" r="-1921" b="-3122"/>
          <a:stretch>
            <a:fillRect/>
          </a:stretch>
        </p:blipFill>
        <p:spPr bwMode="auto">
          <a:xfrm>
            <a:off x="0" y="954088"/>
            <a:ext cx="9144000" cy="5903912"/>
          </a:xfrm>
          <a:prstGeom prst="rect">
            <a:avLst/>
          </a:prstGeom>
          <a:solidFill>
            <a:srgbClr val="99CCFF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9806F072-9C32-4EBB-BA74-64735E4D9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C328BCF7-D5DA-43FC-AB77-6BFEA4510FE8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2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D553503-09C9-4F6B-BEB2-294F8244C9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671736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POR SU APLICACIÓN</a:t>
            </a:r>
            <a:endParaRPr lang="es-ES" dirty="0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EE24513-CF08-45FB-9B95-BC94292F07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3651" y="1052736"/>
            <a:ext cx="8229600" cy="4752975"/>
          </a:xfrm>
        </p:spPr>
        <p:txBody>
          <a:bodyPr/>
          <a:lstStyle/>
          <a:p>
            <a:pPr algn="just" eaLnBrk="1" hangingPunct="1">
              <a:defRPr/>
            </a:pPr>
            <a:r>
              <a:rPr lang="es-ES_tradnl" sz="4000" b="1" dirty="0">
                <a:solidFill>
                  <a:schemeClr val="folHlink"/>
                </a:solidFill>
              </a:rPr>
              <a:t>MEMORIA CENTRAL: </a:t>
            </a:r>
            <a:r>
              <a:rPr lang="es-ES" sz="4000" b="1" dirty="0">
                <a:solidFill>
                  <a:schemeClr val="folHlink"/>
                </a:solidFill>
                <a:effectLst/>
              </a:rPr>
              <a:t> </a:t>
            </a:r>
            <a:r>
              <a:rPr lang="es-E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s-ES" b="1" dirty="0">
                <a:effectLst/>
              </a:rPr>
              <a:t>s utilizada exclusivamente para el almacenamiento de programas y datos que se están ejecutando en ese momento. También se denomina </a:t>
            </a:r>
            <a:r>
              <a:rPr lang="es-ES" b="1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 Interna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>
                <a:effectLst/>
              </a:rPr>
              <a:t>o </a:t>
            </a:r>
            <a:r>
              <a:rPr lang="es-ES" b="1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 Principal</a:t>
            </a:r>
            <a:r>
              <a:rPr lang="es-ES" b="1" dirty="0">
                <a:effectLst/>
              </a:rPr>
              <a:t>.</a:t>
            </a:r>
            <a:endParaRPr lang="es-ES_tradnl" dirty="0"/>
          </a:p>
          <a:p>
            <a:pPr algn="just" eaLnBrk="1" hangingPunct="1">
              <a:defRPr/>
            </a:pPr>
            <a:r>
              <a:rPr lang="es-ES_tradnl" sz="4000" b="1" dirty="0">
                <a:solidFill>
                  <a:schemeClr val="folHlink"/>
                </a:solidFill>
              </a:rPr>
              <a:t>MEMORIA PERIFÉRICA: </a:t>
            </a:r>
            <a:r>
              <a:rPr lang="es-E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ES" b="1" dirty="0">
                <a:effectLst/>
              </a:rPr>
              <a:t>lmacena también programas y datos, pero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no están en ejecución</a:t>
            </a:r>
            <a:r>
              <a:rPr lang="es-ES" b="1" dirty="0">
                <a:effectLst/>
              </a:rPr>
              <a:t>, para su utilización, la unidad de control deberá proceder a transferirlos  a la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 Central</a:t>
            </a:r>
            <a:r>
              <a:rPr lang="es-ES" b="1" dirty="0">
                <a:effectLst/>
              </a:rPr>
              <a:t>. También se denomina: </a:t>
            </a:r>
            <a:r>
              <a:rPr lang="es-ES" b="1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 Externa,</a:t>
            </a:r>
            <a:r>
              <a:rPr lang="es-ES" b="1" dirty="0">
                <a:effectLst/>
              </a:rPr>
              <a:t> </a:t>
            </a:r>
            <a:r>
              <a:rPr lang="es-ES" b="1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 de Masa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s-ES" b="1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Memoria Secundaria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s-ES" sz="40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3AF66EA-A3A2-4844-90B5-72E62F87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9A533431-DB8E-4E48-B5AD-0E9EDEB46FA1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20</a:t>
            </a:fld>
            <a:endParaRPr lang="es-ES" altLang="es-AR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8C87277D-CB35-4DA9-B489-087CD9DCFD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POR SU JERARQUÍA</a:t>
            </a:r>
            <a:endParaRPr lang="es-ES"/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309E45C8-E958-44B6-A08D-58D535B770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205038"/>
            <a:ext cx="8229600" cy="3890962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Char char="q"/>
              <a:defRPr/>
            </a:pPr>
            <a:r>
              <a:rPr lang="es-ES_tradnl" sz="4000" b="1" dirty="0">
                <a:solidFill>
                  <a:srgbClr val="FFFF66"/>
                </a:solidFill>
              </a:rPr>
              <a:t>   </a:t>
            </a:r>
            <a:r>
              <a:rPr lang="es-ES_tradnl" sz="4000" b="1" dirty="0">
                <a:solidFill>
                  <a:srgbClr val="FFFF66"/>
                </a:solidFill>
                <a:latin typeface="Arial" charset="0"/>
              </a:rPr>
              <a:t>SE ENTIENDE POR JERARQUÍA DE MEMORIA </a:t>
            </a:r>
            <a:r>
              <a:rPr lang="es-ES_tradnl" sz="4000" b="1" i="1" dirty="0">
                <a:solidFill>
                  <a:srgbClr val="FFFF66"/>
                </a:solidFill>
                <a:latin typeface="Arial" charset="0"/>
              </a:rPr>
              <a:t>AL GRADO DE PROXIMIDAD DE LA MISMA CON LA UNIDAD LÓGICA ARITMÉTICA</a:t>
            </a:r>
            <a:endParaRPr lang="es-ES" sz="4000" b="1" i="1" dirty="0">
              <a:solidFill>
                <a:srgbClr val="FFFF66"/>
              </a:solidFill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FE65B8F3-9532-4649-A0D7-E12DBE19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C3D4B02B-9779-4A3A-913A-6BA10572F6C3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21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E03E7-7B34-44AA-9158-4B3DFB1B0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1008063"/>
            <a:ext cx="8229600" cy="476250"/>
          </a:xfrm>
        </p:spPr>
        <p:txBody>
          <a:bodyPr/>
          <a:lstStyle/>
          <a:p>
            <a:pPr>
              <a:defRPr/>
            </a:pPr>
            <a:r>
              <a:rPr lang="es-ES" altLang="es-AR" sz="4000" dirty="0">
                <a:latin typeface="AvantGarde Md BT" pitchFamily="34" charset="0"/>
              </a:rPr>
              <a:t>SISTEMA JERÁRQUICO DE MEMORIA</a:t>
            </a:r>
            <a:br>
              <a:rPr lang="es-ES" altLang="es-AR" dirty="0">
                <a:latin typeface="AvantGarde Md BT" pitchFamily="34" charset="0"/>
              </a:rPr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BC5773-396B-4B2C-8A62-0C08B702D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43400"/>
          </a:xfrm>
        </p:spPr>
        <p:txBody>
          <a:bodyPr/>
          <a:lstStyle/>
          <a:p>
            <a:pPr algn="just">
              <a:defRPr/>
            </a:pPr>
            <a:r>
              <a:rPr lang="es-ES" b="1" dirty="0">
                <a:effectLst/>
              </a:rPr>
              <a:t>La utilización de un </a:t>
            </a:r>
            <a:r>
              <a:rPr lang="es-ES" b="1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de memoria jerárquico</a:t>
            </a:r>
            <a:r>
              <a:rPr lang="es-ES" b="1" dirty="0">
                <a:effectLst/>
              </a:rPr>
              <a:t>, tiende al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equilibrado de los anchos de banda</a:t>
            </a:r>
            <a:r>
              <a:rPr lang="es-ES" b="1" dirty="0">
                <a:effectLst/>
              </a:rPr>
              <a:t>, denominando así a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capacidad de transferencia de información</a:t>
            </a:r>
            <a:r>
              <a:rPr lang="es-ES" b="1" dirty="0">
                <a:effectLst/>
              </a:rPr>
              <a:t>, resultando en un computador que </a:t>
            </a:r>
            <a:r>
              <a:rPr lang="es-ES" b="1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ancho de banda de la unidad lógica y aritmética es el mayor de todos</a:t>
            </a:r>
            <a:r>
              <a:rPr lang="es-ES" b="1" dirty="0">
                <a:effectLst/>
              </a:rPr>
              <a:t>, debido al caudal de información que puede manejar en la unidad de tiempo, siguiendo en orden de méritos la memoria central y luego las periféricas.</a:t>
            </a:r>
            <a:endParaRPr lang="es-AR" dirty="0"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s-AR" dirty="0">
              <a:effectLst/>
            </a:endParaRPr>
          </a:p>
          <a:p>
            <a:pPr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27313B-601A-49FE-B1BB-E5931AB6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C67C69-3A47-487E-858A-294D15983EC7}" type="slidenum">
              <a:rPr lang="es-ES" altLang="es-AR" smtClean="0"/>
              <a:pPr>
                <a:defRPr/>
              </a:pPr>
              <a:t>22</a:t>
            </a:fld>
            <a:endParaRPr lang="es-ES" altLang="es-A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113A9-8342-46C6-B594-A16DC658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762000"/>
            <a:ext cx="8229600" cy="1144588"/>
          </a:xfrm>
        </p:spPr>
        <p:txBody>
          <a:bodyPr/>
          <a:lstStyle/>
          <a:p>
            <a:pPr>
              <a:defRPr/>
            </a:pPr>
            <a:r>
              <a:rPr lang="es-ES" altLang="es-AR" sz="4000" dirty="0">
                <a:latin typeface="AvantGarde Md BT" pitchFamily="34" charset="0"/>
              </a:rPr>
              <a:t>SISTEMA JERÁRQUICO DE MEMORIA</a:t>
            </a:r>
            <a:br>
              <a:rPr lang="es-ES" altLang="es-AR" dirty="0">
                <a:latin typeface="AvantGarde Md BT" pitchFamily="34" charset="0"/>
              </a:rPr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60350E-57A2-4103-AF06-56302A156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s-ES" b="1" dirty="0">
                <a:effectLst/>
              </a:rPr>
              <a:t>A fin de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obtener el máximo rendimiento conjunto, es necesario tratar que todo funcione con caudales parecidos, </a:t>
            </a:r>
            <a:r>
              <a:rPr lang="es-ES" b="1" dirty="0">
                <a:effectLst/>
              </a:rPr>
              <a:t>para ello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se usan diversos tipos de memorias, ubicados en cascada entre los circuitos de cálculo y el almacén externo</a:t>
            </a:r>
            <a:r>
              <a:rPr lang="es-ES" b="1" dirty="0">
                <a:effectLst/>
              </a:rPr>
              <a:t>, quedando una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pirámide jerárquica</a:t>
            </a:r>
            <a:r>
              <a:rPr lang="es-ES" b="1" dirty="0">
                <a:effectLst/>
              </a:rPr>
              <a:t> tal como la indicada en la siguiente figura.</a:t>
            </a:r>
          </a:p>
          <a:p>
            <a:pPr>
              <a:defRPr/>
            </a:pPr>
            <a:endParaRPr lang="es-AR" dirty="0"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E1A1DD-B919-44DB-BA7B-F3E50616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3AF461-2ED8-46B7-8583-08168EDD1BB2}" type="slidenum">
              <a:rPr lang="es-ES" altLang="es-AR" smtClean="0"/>
              <a:pPr>
                <a:defRPr/>
              </a:pPr>
              <a:t>23</a:t>
            </a:fld>
            <a:endParaRPr lang="es-ES" altLang="es-A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4">
            <a:extLst>
              <a:ext uri="{FF2B5EF4-FFF2-40B4-BE49-F238E27FC236}">
                <a16:creationId xmlns:a16="http://schemas.microsoft.com/office/drawing/2014/main" id="{F13CD313-F3E1-47A0-B79B-EADEF5EB575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77825" y="661988"/>
          <a:ext cx="8388350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903366" imgH="4360774" progId="">
                  <p:embed/>
                </p:oleObj>
              </mc:Choice>
              <mc:Fallback>
                <p:oleObj name="Documento" r:id="rId3" imgW="5903366" imgH="4360774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661988"/>
                        <a:ext cx="8388350" cy="61960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Text Box 7">
            <a:extLst>
              <a:ext uri="{FF2B5EF4-FFF2-40B4-BE49-F238E27FC236}">
                <a16:creationId xmlns:a16="http://schemas.microsoft.com/office/drawing/2014/main" id="{96A7283E-DBC2-4804-B4FF-A4A32C3D6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AR">
                <a:latin typeface="AvantGarde Md BT" pitchFamily="34" charset="0"/>
              </a:rPr>
              <a:t>SISTEMA JERÁRQUICO DE MEMORIA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F96150EC-5223-4B9C-BBEB-E6D45F67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564EEDC2-BBFF-4F9A-B5CD-4EC813E99E12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24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6AC0AE-5B1C-4DA8-9018-31FC348A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5975"/>
          </a:xfrm>
        </p:spPr>
        <p:txBody>
          <a:bodyPr/>
          <a:lstStyle/>
          <a:p>
            <a:pPr>
              <a:defRPr/>
            </a:pPr>
            <a:r>
              <a:rPr lang="es-ES" altLang="es-AR" sz="4000" dirty="0">
                <a:latin typeface="AvantGarde Md BT" pitchFamily="34" charset="0"/>
              </a:rPr>
              <a:t>SISTEMA JERÁRQUICO DE MEMORIA</a:t>
            </a:r>
            <a:br>
              <a:rPr lang="es-ES" altLang="es-AR" sz="4000" dirty="0">
                <a:latin typeface="AvantGarde Md BT" pitchFamily="34" charset="0"/>
              </a:rPr>
            </a:br>
            <a:endParaRPr lang="es-AR" sz="4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A7B14C-17AE-49D1-BEE9-64D24154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D02C24-DC9D-4178-9D5B-61E2C4AC2878}" type="slidenum">
              <a:rPr lang="es-ES" altLang="es-AR" smtClean="0"/>
              <a:pPr>
                <a:defRPr/>
              </a:pPr>
              <a:t>25</a:t>
            </a:fld>
            <a:endParaRPr lang="es-ES" altLang="es-AR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E62EBFD-5CEA-4518-B3F8-C225071631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15826"/>
            <a:ext cx="8229600" cy="5709255"/>
          </a:xfrm>
        </p:spPr>
        <p:txBody>
          <a:bodyPr anchor="ctr">
            <a:spAutoFit/>
          </a:bodyPr>
          <a:lstStyle/>
          <a:p>
            <a:pPr algn="just">
              <a:spcBef>
                <a:spcPct val="0"/>
              </a:spcBef>
              <a:buClrTx/>
              <a:buSzTx/>
              <a:defRPr/>
            </a:pPr>
            <a:r>
              <a:rPr lang="es-ES" altLang="es-AR" sz="2800" b="1" dirty="0">
                <a:effectLst/>
                <a:ea typeface="Times New Roman" panose="02020603050405020304" pitchFamily="18" charset="0"/>
              </a:rPr>
              <a:t>Como se observa, </a:t>
            </a:r>
            <a:r>
              <a:rPr lang="es-ES" alt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a mayor jerarquía corresponde una menor capacidad y una mayor velocidad de transferencia</a:t>
            </a:r>
            <a:r>
              <a:rPr lang="es-ES" altLang="es-AR" sz="2800" b="1" dirty="0">
                <a:effectLst/>
                <a:ea typeface="Times New Roman" panose="02020603050405020304" pitchFamily="18" charset="0"/>
              </a:rPr>
              <a:t>, en general la </a:t>
            </a:r>
            <a:r>
              <a:rPr lang="es-ES" alt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memoria CACHÉ </a:t>
            </a:r>
            <a:r>
              <a:rPr lang="es-ES" altLang="es-AR" sz="2800" b="1" dirty="0">
                <a:effectLst/>
                <a:ea typeface="Times New Roman" panose="02020603050405020304" pitchFamily="18" charset="0"/>
              </a:rPr>
              <a:t>es del tipo </a:t>
            </a:r>
            <a:r>
              <a:rPr lang="es-ES" alt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SRAM</a:t>
            </a:r>
            <a:r>
              <a:rPr lang="es-ES" altLang="es-AR" sz="2800" b="1" dirty="0">
                <a:effectLst/>
                <a:ea typeface="Times New Roman" panose="02020603050405020304" pitchFamily="18" charset="0"/>
              </a:rPr>
              <a:t> o sea </a:t>
            </a:r>
            <a:r>
              <a:rPr lang="es-ES" alt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RAM estática</a:t>
            </a:r>
            <a:r>
              <a:rPr lang="es-ES" altLang="es-AR" sz="2800" b="1" dirty="0">
                <a:effectLst/>
                <a:ea typeface="Times New Roman" panose="02020603050405020304" pitchFamily="18" charset="0"/>
              </a:rPr>
              <a:t>, la </a:t>
            </a:r>
            <a:r>
              <a:rPr lang="es-ES" alt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CENTRAL</a:t>
            </a:r>
            <a:r>
              <a:rPr lang="es-ES" altLang="es-AR" sz="2800" b="1" dirty="0">
                <a:effectLst/>
                <a:ea typeface="Times New Roman" panose="02020603050405020304" pitchFamily="18" charset="0"/>
              </a:rPr>
              <a:t> y </a:t>
            </a:r>
            <a:r>
              <a:rPr lang="es-ES" alt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CACHÉ DE DISCO </a:t>
            </a:r>
            <a:r>
              <a:rPr lang="es-ES" altLang="es-AR" sz="2800" b="1" dirty="0">
                <a:effectLst/>
                <a:ea typeface="Times New Roman" panose="02020603050405020304" pitchFamily="18" charset="0"/>
              </a:rPr>
              <a:t>tipo </a:t>
            </a:r>
            <a:r>
              <a:rPr lang="es-ES" alt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RAM dinámicas</a:t>
            </a:r>
            <a:r>
              <a:rPr lang="es-ES" altLang="es-AR" sz="2800" b="1" dirty="0">
                <a:effectLst/>
                <a:ea typeface="Times New Roman" panose="02020603050405020304" pitchFamily="18" charset="0"/>
              </a:rPr>
              <a:t>, aunque, en algunos sistemas, se  tienda a la utilización total de RAM estáticas</a:t>
            </a:r>
          </a:p>
          <a:p>
            <a:pPr algn="just">
              <a:spcBef>
                <a:spcPct val="0"/>
              </a:spcBef>
              <a:buClrTx/>
              <a:buSzTx/>
              <a:defRPr/>
            </a:pPr>
            <a:r>
              <a:rPr lang="es-ES" sz="2800" b="1" dirty="0">
                <a:effectLst/>
              </a:rPr>
              <a:t>La 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 </a:t>
            </a:r>
            <a:r>
              <a:rPr lang="es-ES" alt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CACHÉ</a:t>
            </a:r>
            <a:r>
              <a:rPr lang="es-ES" sz="2800" b="1" dirty="0">
                <a:effectLst/>
              </a:rPr>
              <a:t>, es una memoria intermedia entre la memoria central y la unidad de cálculo, utilizada para almacenar la información de próxima utilización. Normalmente la transferencia de la caché a las unidades de control y de cálculo, 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por palabras</a:t>
            </a:r>
            <a:r>
              <a:rPr lang="es-ES" sz="2800" b="1" dirty="0">
                <a:effectLst/>
              </a:rPr>
              <a:t>, mientras que entre la memoria central y la caché lo 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por bloques o conjuntos de palabras</a:t>
            </a:r>
            <a:r>
              <a:rPr lang="es-ES" sz="2800" b="1" dirty="0">
                <a:effectLst/>
              </a:rPr>
              <a:t>.</a:t>
            </a:r>
            <a:endParaRPr lang="es-AR" sz="2800" dirty="0">
              <a:effectLst/>
            </a:endParaRPr>
          </a:p>
          <a:p>
            <a:pPr marL="0" indent="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s-AR" altLang="es-AR" sz="1100" dirty="0">
                <a:effectLst/>
              </a:rPr>
              <a:t> </a:t>
            </a:r>
          </a:p>
          <a:p>
            <a:pPr marL="0" indent="0">
              <a:spcBef>
                <a:spcPct val="0"/>
              </a:spcBef>
              <a:buClrTx/>
              <a:buSzTx/>
              <a:buFontTx/>
              <a:buNone/>
              <a:defRPr/>
            </a:pPr>
            <a:endParaRPr lang="es-AR" altLang="es-AR" sz="1800" dirty="0">
              <a:effectLst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E28DA-54F3-44BD-9AE8-79A717EC5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74725"/>
          </a:xfrm>
        </p:spPr>
        <p:txBody>
          <a:bodyPr/>
          <a:lstStyle/>
          <a:p>
            <a:pPr>
              <a:defRPr/>
            </a:pPr>
            <a:r>
              <a:rPr lang="es-ES" altLang="es-AR" sz="4000" dirty="0">
                <a:latin typeface="AvantGarde Md BT" pitchFamily="34" charset="0"/>
              </a:rPr>
              <a:t>SISTEMA JERÁRQUICO DE MEMORIA</a:t>
            </a:r>
            <a:endParaRPr lang="es-AR" sz="4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243B93-4D6F-4E2C-BC7C-E1C9AD5F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6B219C-86B1-4B3A-9877-748316BB1F81}" type="slidenum">
              <a:rPr lang="es-ES" altLang="es-AR" smtClean="0"/>
              <a:pPr>
                <a:defRPr/>
              </a:pPr>
              <a:t>26</a:t>
            </a:fld>
            <a:endParaRPr lang="es-ES" altLang="es-AR" dirty="0"/>
          </a:p>
        </p:txBody>
      </p:sp>
      <p:sp>
        <p:nvSpPr>
          <p:cNvPr id="39940" name="Rectangle 1">
            <a:extLst>
              <a:ext uri="{FF2B5EF4-FFF2-40B4-BE49-F238E27FC236}">
                <a16:creationId xmlns:a16="http://schemas.microsoft.com/office/drawing/2014/main" id="{1FF953B7-D2C7-4169-BA44-95D0CE251C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7" y="1508125"/>
            <a:ext cx="8785225" cy="4584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>
              <a:spcBef>
                <a:spcPct val="0"/>
              </a:spcBef>
              <a:buClrTx/>
              <a:buSzTx/>
            </a:pP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A veces también se emplea una </a:t>
            </a:r>
            <a:r>
              <a:rPr lang="es-ES" alt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CACHÉ para el disco</a:t>
            </a: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, la cual se ubica entre la memoria central y los discos magnéticos, ópticos y cinta magnética, cuya finalidad es la de permitir efectuar transferencias en modo multiprocesamiento, o sea solapando con otras funciones de la UCP (CPU).</a:t>
            </a:r>
            <a:endParaRPr lang="es-AR" altLang="es-AR" sz="2400" dirty="0">
              <a:effectLst/>
            </a:endParaRPr>
          </a:p>
          <a:p>
            <a:pPr algn="just">
              <a:spcBef>
                <a:spcPct val="0"/>
              </a:spcBef>
              <a:buClrTx/>
              <a:buSzTx/>
            </a:pP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Los registros utilizados por la UCP (CPU), a veces se agrupan en la denominada </a:t>
            </a:r>
            <a:r>
              <a:rPr lang="es-ES" alt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memoria borrador</a:t>
            </a: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, o "</a:t>
            </a:r>
            <a:r>
              <a:rPr lang="es-ES" altLang="es-AR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scratch</a:t>
            </a:r>
            <a:r>
              <a:rPr lang="es-ES" altLang="es-AR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s-ES" altLang="es-AR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pad</a:t>
            </a: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", denominada así por cuanto soporta los datos intermedios de las operaciones.  Por otra parte, cuando la memoria externa o periférica es de gran capacidad y por lo tanto de transferencia lenta, es conocida como </a:t>
            </a:r>
            <a:r>
              <a:rPr lang="es-ES" alt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memoria fichero</a:t>
            </a: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.</a:t>
            </a:r>
            <a:endParaRPr lang="es-AR" altLang="es-AR" sz="2400" dirty="0">
              <a:effectLst/>
            </a:endParaRPr>
          </a:p>
          <a:p>
            <a:pPr algn="just">
              <a:spcBef>
                <a:spcPct val="0"/>
              </a:spcBef>
              <a:buClrTx/>
              <a:buSzTx/>
            </a:pP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En la segunda figura se agregan otras consideraciones a la jerarquía de las memorias, </a:t>
            </a:r>
            <a:r>
              <a:rPr lang="es-ES" alt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si se encuentran en la placa base </a:t>
            </a: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(</a:t>
            </a:r>
            <a:r>
              <a:rPr lang="es-ES" altLang="es-AR" sz="2400" b="1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Inboard</a:t>
            </a:r>
            <a:r>
              <a:rPr lang="es-ES" altLang="es-AR" sz="2400" b="1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s-ES" altLang="es-AR" sz="2400" b="1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memory</a:t>
            </a: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) </a:t>
            </a:r>
            <a:r>
              <a:rPr lang="es-ES" alt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 no </a:t>
            </a: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(</a:t>
            </a:r>
            <a:r>
              <a:rPr lang="es-ES" altLang="es-AR" sz="2400" b="1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Outboard</a:t>
            </a:r>
            <a:r>
              <a:rPr lang="es-ES" altLang="es-AR" sz="2400" b="1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s-ES" altLang="es-AR" sz="2400" b="1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storage</a:t>
            </a: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) </a:t>
            </a:r>
            <a:r>
              <a:rPr lang="es-ES" alt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 el momento en el que se utilizan </a:t>
            </a: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(</a:t>
            </a:r>
            <a:r>
              <a:rPr lang="es-ES" altLang="es-AR" sz="2400" b="1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Off- line </a:t>
            </a:r>
            <a:r>
              <a:rPr lang="es-ES" altLang="es-AR" sz="2400" b="1" dirty="0" err="1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storage</a:t>
            </a:r>
            <a:r>
              <a:rPr lang="es-ES" altLang="es-AR" sz="2400" b="1" dirty="0">
                <a:effectLst/>
                <a:cs typeface="Times New Roman" panose="02020603050405020304" pitchFamily="18" charset="0"/>
              </a:rPr>
              <a:t>)</a:t>
            </a:r>
            <a:endParaRPr lang="es-ES" altLang="es-AR" sz="2400" dirty="0">
              <a:effectLst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4ED95BD8-919D-40AD-A90E-D722ACBA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B0A9DC38-EE2D-4FD2-B41D-3172FC5F3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AD5752AC-D1EF-40D7-9C47-CDF815FB6532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27</a:t>
            </a:fld>
            <a:endParaRPr lang="es-ES" altLang="es-AR">
              <a:latin typeface="Arial" panose="020B0604020202020204" pitchFamily="34" charset="0"/>
            </a:endParaRPr>
          </a:p>
        </p:txBody>
      </p:sp>
      <p:pic>
        <p:nvPicPr>
          <p:cNvPr id="40964" name="Picture 2">
            <a:extLst>
              <a:ext uri="{FF2B5EF4-FFF2-40B4-BE49-F238E27FC236}">
                <a16:creationId xmlns:a16="http://schemas.microsoft.com/office/drawing/2014/main" id="{4F59D93A-0818-454A-9C94-74742EF48D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0" y="450850"/>
            <a:ext cx="6254750" cy="6002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9138FA2-4A48-43CC-AF5D-0BCA5279E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87413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POR SU TIPO DE ACCESO</a:t>
            </a:r>
            <a:endParaRPr lang="es-ES" dirty="0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152470A9-FA46-433C-8431-7E0750080E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8413"/>
            <a:ext cx="8229600" cy="4827587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s-ES_tradnl" sz="4000" b="1" dirty="0">
                <a:solidFill>
                  <a:srgbClr val="00FFFF"/>
                </a:solidFill>
              </a:rPr>
              <a:t>SECUENCIAL: </a:t>
            </a:r>
            <a:r>
              <a:rPr lang="es-ES" sz="4000" b="1" dirty="0">
                <a:effectLst/>
              </a:rPr>
              <a:t>C</a:t>
            </a:r>
            <a:r>
              <a:rPr lang="es-ES" b="1" dirty="0">
                <a:effectLst/>
              </a:rPr>
              <a:t>uando la lectura se realiza recorriendo todas las posiciones en forma secuencial, tal como sucede en las cintas magnéticas. </a:t>
            </a:r>
            <a:r>
              <a:rPr lang="es-ES_tradnl" sz="4000" b="1" dirty="0">
                <a:solidFill>
                  <a:srgbClr val="00FFFF"/>
                </a:solidFill>
              </a:rPr>
              <a:t>CINTAS, CD-ROM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sz="4000" b="1" dirty="0">
                <a:solidFill>
                  <a:srgbClr val="00FFFF"/>
                </a:solidFill>
              </a:rPr>
              <a:t>CICLÍCO: </a:t>
            </a:r>
            <a:r>
              <a:rPr lang="es-ES" b="1" dirty="0">
                <a:effectLst/>
              </a:rPr>
              <a:t>Cuando la información es accesible en intervalos regulares de tiempo. </a:t>
            </a:r>
            <a:r>
              <a:rPr lang="es-ES_tradnl" sz="4000" b="1" dirty="0">
                <a:solidFill>
                  <a:srgbClr val="00FFFF"/>
                </a:solidFill>
              </a:rPr>
              <a:t>DISCOS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sz="4000" b="1" dirty="0">
                <a:solidFill>
                  <a:srgbClr val="00FFFF"/>
                </a:solidFill>
              </a:rPr>
              <a:t>COORDINADO: </a:t>
            </a:r>
            <a:r>
              <a:rPr lang="es-ES" b="1" dirty="0">
                <a:effectLst/>
              </a:rPr>
              <a:t>El acceso es independiente de cada una de las 	posiciones, un sistema de direccionamiento por coordenadas. </a:t>
            </a:r>
            <a:r>
              <a:rPr lang="es-ES_tradnl" sz="4000" b="1" dirty="0">
                <a:solidFill>
                  <a:srgbClr val="00FFFF"/>
                </a:solidFill>
              </a:rPr>
              <a:t>ROM, RAM, DRAM</a:t>
            </a:r>
            <a:endParaRPr lang="es-ES" sz="4000" b="1" dirty="0">
              <a:solidFill>
                <a:srgbClr val="00FFFF"/>
              </a:solidFill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4A98AD56-709E-431A-9360-6A9E3C40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87697BA1-B3DC-4CFF-BAA2-01B4A550E979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28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65061AA-C33E-4297-915E-4E6FCE9C1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POR SU FUNCIONAMIENTO</a:t>
            </a:r>
            <a:endParaRPr lang="es-E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935A857-C598-4427-A371-B64A998B42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412875"/>
            <a:ext cx="8893175" cy="4683125"/>
          </a:xfrm>
        </p:spPr>
        <p:txBody>
          <a:bodyPr/>
          <a:lstStyle/>
          <a:p>
            <a:pPr eaLnBrk="1" hangingPunct="1">
              <a:defRPr/>
            </a:pPr>
            <a:r>
              <a:rPr lang="es-ES" b="1" dirty="0">
                <a:effectLst/>
              </a:rPr>
              <a:t>Por la forma en la cual se mantiene la información en sus celdas</a:t>
            </a:r>
            <a:endParaRPr lang="es-ES_tradnl" sz="2800" dirty="0"/>
          </a:p>
          <a:p>
            <a:pPr algn="just" eaLnBrk="1" hangingPunct="1">
              <a:defRPr/>
            </a:pPr>
            <a:r>
              <a:rPr lang="es-ES_tradnl" sz="3600" b="1" dirty="0">
                <a:solidFill>
                  <a:schemeClr val="folHlink"/>
                </a:solidFill>
                <a:latin typeface="Verdana" pitchFamily="34" charset="0"/>
              </a:rPr>
              <a:t>ESTÁTICAS: </a:t>
            </a:r>
            <a:r>
              <a:rPr lang="es-ES" b="1" dirty="0">
                <a:effectLst/>
              </a:rPr>
              <a:t>Cuando no es necesario ningún tipo de movimiento, ni de cargas eléctricas, ni de campos magnéticos. </a:t>
            </a:r>
            <a:r>
              <a:rPr lang="es-ES_tradnl" sz="3600" b="1" dirty="0">
                <a:solidFill>
                  <a:schemeClr val="folHlink"/>
                </a:solidFill>
                <a:latin typeface="Verdana" pitchFamily="34" charset="0"/>
              </a:rPr>
              <a:t>SRAM, ROM</a:t>
            </a:r>
          </a:p>
          <a:p>
            <a:pPr algn="just" eaLnBrk="1" hangingPunct="1">
              <a:defRPr/>
            </a:pPr>
            <a:r>
              <a:rPr lang="es-ES_tradnl" sz="3600" b="1" dirty="0">
                <a:solidFill>
                  <a:schemeClr val="folHlink"/>
                </a:solidFill>
                <a:latin typeface="Verdana" pitchFamily="34" charset="0"/>
              </a:rPr>
              <a:t>DINÁMICAS: </a:t>
            </a:r>
            <a:r>
              <a:rPr lang="es-ES" b="1" dirty="0">
                <a:effectLst/>
              </a:rPr>
              <a:t>Cuando es necesario el continuo refresco para reponer cargas perdidas.</a:t>
            </a:r>
            <a:r>
              <a:rPr lang="es-ES_tradnl" sz="3600" b="1" dirty="0">
                <a:solidFill>
                  <a:schemeClr val="folHlink"/>
                </a:solidFill>
                <a:latin typeface="Verdana" pitchFamily="34" charset="0"/>
              </a:rPr>
              <a:t>DRAM</a:t>
            </a:r>
            <a:endParaRPr lang="es-ES" sz="3600" b="1" dirty="0">
              <a:solidFill>
                <a:schemeClr val="folHlink"/>
              </a:solidFill>
              <a:latin typeface="Verdana" pitchFamily="34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38A5F273-8F6B-4847-A65E-B79A197B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DD682A31-2D86-46F8-BD70-B6DBD7116A3E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29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D0078BD-C141-4232-8168-DCBAA812E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8123" y="153315"/>
            <a:ext cx="8229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ALGUNAS DEFINICIONES</a:t>
            </a:r>
            <a:endParaRPr lang="es-ES" dirty="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5B2EAE3-019C-4E42-8304-8865F3D5A7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11760" y="1713370"/>
            <a:ext cx="4824536" cy="43434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/>
              <a:t>PUNTO DE MEMORIA</a:t>
            </a:r>
          </a:p>
          <a:p>
            <a:pPr eaLnBrk="1" hangingPunct="1">
              <a:defRPr/>
            </a:pPr>
            <a:r>
              <a:rPr lang="es-ES_tradnl" b="1" dirty="0"/>
              <a:t>CELDA DE MEMORIA</a:t>
            </a:r>
          </a:p>
          <a:p>
            <a:pPr eaLnBrk="1" hangingPunct="1">
              <a:defRPr/>
            </a:pPr>
            <a:r>
              <a:rPr lang="es-ES_tradnl" b="1" dirty="0"/>
              <a:t>DIRECCIÓN DE MEMORIA</a:t>
            </a:r>
          </a:p>
          <a:p>
            <a:pPr eaLnBrk="1" hangingPunct="1">
              <a:defRPr/>
            </a:pPr>
            <a:r>
              <a:rPr lang="es-ES_tradnl" b="1" dirty="0"/>
              <a:t>DIRECCIONAMIENTO</a:t>
            </a:r>
          </a:p>
          <a:p>
            <a:pPr eaLnBrk="1" hangingPunct="1">
              <a:defRPr/>
            </a:pPr>
            <a:r>
              <a:rPr lang="es-ES_tradnl" b="1" dirty="0"/>
              <a:t>LECTURA/ESCRITURA </a:t>
            </a:r>
          </a:p>
          <a:p>
            <a:pPr eaLnBrk="1" hangingPunct="1">
              <a:defRPr/>
            </a:pPr>
            <a:r>
              <a:rPr lang="es-ES_tradnl" b="1" dirty="0"/>
              <a:t>ACCESO A MEMORIA</a:t>
            </a:r>
          </a:p>
          <a:p>
            <a:pPr eaLnBrk="1" hangingPunct="1">
              <a:defRPr/>
            </a:pPr>
            <a:r>
              <a:rPr lang="es-ES_tradnl" b="1" dirty="0"/>
              <a:t>TIEMPO DE ACCESO A MEMORIA</a:t>
            </a:r>
            <a:endParaRPr lang="es-ES" b="1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8027D63E-4C9C-4467-B84F-850D0A12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03CDDF55-1A2D-4E57-B12C-C71CEDA4F058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3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41299C1-640A-4AB1-8D76-FD88C9BC83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POR LA PERMANENCIA DE LA INFORMACIÓN</a:t>
            </a:r>
            <a:endParaRPr lang="es-ES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7820EA1-2814-4927-8AE5-BE882578B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00213"/>
            <a:ext cx="8229600" cy="43957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_tradnl" dirty="0"/>
          </a:p>
          <a:p>
            <a:pPr algn="just" eaLnBrk="1" hangingPunct="1">
              <a:defRPr/>
            </a:pPr>
            <a:r>
              <a:rPr lang="es-ES_tradnl" sz="4000" b="1" dirty="0">
                <a:solidFill>
                  <a:schemeClr val="hlink"/>
                </a:solidFill>
              </a:rPr>
              <a:t>VOLÁTILES: </a:t>
            </a:r>
            <a:r>
              <a:rPr lang="es-ES" b="1" dirty="0">
                <a:effectLst/>
              </a:rPr>
              <a:t>Cuando la información almacenada se pierde al cabo de cierto tiempo. </a:t>
            </a:r>
            <a:r>
              <a:rPr lang="es-ES_tradnl" sz="4000" b="1" dirty="0">
                <a:solidFill>
                  <a:schemeClr val="hlink"/>
                </a:solidFill>
              </a:rPr>
              <a:t>DRAM</a:t>
            </a:r>
          </a:p>
          <a:p>
            <a:pPr algn="just" eaLnBrk="1" hangingPunct="1">
              <a:defRPr/>
            </a:pPr>
            <a:r>
              <a:rPr lang="es-ES_tradnl" sz="4000" b="1" dirty="0">
                <a:solidFill>
                  <a:schemeClr val="hlink"/>
                </a:solidFill>
              </a:rPr>
              <a:t>NO VOLÁTILES: </a:t>
            </a:r>
            <a:r>
              <a:rPr lang="es-ES" b="1" dirty="0">
                <a:effectLst/>
              </a:rPr>
              <a:t>Cuando la información perdura indefinidamente, o por lo menos un tiempo muy largo. </a:t>
            </a:r>
            <a:r>
              <a:rPr lang="es-ES_tradnl" sz="40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HDD</a:t>
            </a:r>
            <a:r>
              <a:rPr lang="es-ES_tradnl" sz="4000" b="1" dirty="0">
                <a:solidFill>
                  <a:schemeClr val="hlink"/>
                </a:solidFill>
                <a:effectLst/>
              </a:rPr>
              <a:t> o </a:t>
            </a:r>
            <a:r>
              <a:rPr lang="es-ES_tradnl" sz="40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</a:t>
            </a:r>
            <a:endParaRPr lang="es-ES" sz="4000" b="1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3F76F768-CE18-467F-8BE7-F415F42D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CF1A4C42-4FBF-448F-A272-DAB43A0DB761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30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AB2C190-CD25-4055-AB6C-E9D77048EE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POR SU FORMA DE LECTURA</a:t>
            </a:r>
            <a:endParaRPr lang="es-E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F763821-33D4-45C3-A75A-6A7C48845E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374775"/>
            <a:ext cx="8893175" cy="4791075"/>
          </a:xfrm>
        </p:spPr>
        <p:txBody>
          <a:bodyPr/>
          <a:lstStyle/>
          <a:p>
            <a:pPr eaLnBrk="1" hangingPunct="1">
              <a:defRPr/>
            </a:pPr>
            <a:endParaRPr lang="es-ES_tradnl" dirty="0"/>
          </a:p>
          <a:p>
            <a:pPr algn="just" eaLnBrk="1" hangingPunct="1">
              <a:defRPr/>
            </a:pPr>
            <a:r>
              <a:rPr lang="es-ES_tradnl" sz="4000" b="1" dirty="0"/>
              <a:t>DE LECTURA DESTRUCTIVA: </a:t>
            </a:r>
            <a:r>
              <a:rPr lang="es-ES" b="1" dirty="0">
                <a:effectLst/>
              </a:rPr>
              <a:t>Cuando es necesario modificar la información almacenada para leerla. </a:t>
            </a:r>
            <a:r>
              <a:rPr lang="es-ES_tradnl" sz="4000" b="1" dirty="0"/>
              <a:t>DRAM</a:t>
            </a:r>
          </a:p>
          <a:p>
            <a:pPr algn="ctr" eaLnBrk="1" hangingPunct="1">
              <a:buFont typeface="Wingdings" panose="05000000000000000000" pitchFamily="2" charset="2"/>
              <a:buNone/>
              <a:defRPr/>
            </a:pPr>
            <a:endParaRPr lang="es-ES_tradnl" sz="4000" b="1" dirty="0"/>
          </a:p>
          <a:p>
            <a:pPr algn="just" eaLnBrk="1" hangingPunct="1">
              <a:defRPr/>
            </a:pPr>
            <a:r>
              <a:rPr lang="es-ES_tradnl" sz="4000" b="1" dirty="0"/>
              <a:t>DE LECTURA NO DESTRUCTIVA: </a:t>
            </a:r>
            <a:r>
              <a:rPr lang="es-ES" b="1" dirty="0">
                <a:effectLst/>
              </a:rPr>
              <a:t>Cuando no es necesario alterar su contenido para leerlo. </a:t>
            </a:r>
            <a:r>
              <a:rPr lang="es-ES_tradnl" sz="4000" b="1" dirty="0"/>
              <a:t>RAM, ROM</a:t>
            </a:r>
            <a:endParaRPr lang="es-ES" sz="4000" b="1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DEB8FB02-59C9-4AE6-8C1D-821D58AA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1370AA71-6EE2-4C11-8371-544DC8F920FD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31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D6BE61F-FC39-48C3-9297-6BFB1F96DB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 dirty="0"/>
              <a:t>MEMORIAS ESPECIALIZADAS</a:t>
            </a:r>
            <a:endParaRPr lang="es-ES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EC0FE22-A762-4C9C-82D1-5007D37590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484313"/>
            <a:ext cx="9144000" cy="4968875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/>
              <a:t>MEMORIAS DE PILAS:  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s-ES_tradnl" b="1" dirty="0"/>
              <a:t>    </a:t>
            </a:r>
            <a:r>
              <a:rPr lang="es-ES_tradnl" b="1" dirty="0">
                <a:solidFill>
                  <a:srgbClr val="FFFF00"/>
                </a:solidFill>
              </a:rPr>
              <a:t>FIFO (FIRST IN FIRST OUT) 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s-ES_tradnl" b="1" dirty="0">
                <a:solidFill>
                  <a:srgbClr val="FFFF00"/>
                </a:solidFill>
              </a:rPr>
              <a:t>    LIFO (LAST IN FIRST OUT)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_tradnl" b="1" dirty="0">
              <a:solidFill>
                <a:srgbClr val="FFFF00"/>
              </a:solidFill>
            </a:endParaRPr>
          </a:p>
          <a:p>
            <a:pPr eaLnBrk="1" hangingPunct="1">
              <a:defRPr/>
            </a:pPr>
            <a:r>
              <a:rPr lang="es-ES_tradnl" b="1" dirty="0"/>
              <a:t>MEMORIAS DE LECTURA EXCLUSIVA: </a:t>
            </a:r>
            <a:r>
              <a:rPr lang="es-ES_tradnl" b="1" dirty="0">
                <a:solidFill>
                  <a:srgbClr val="FFFF00"/>
                </a:solidFill>
              </a:rPr>
              <a:t>ROM (READ ONLY MEMORY)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_tradnl" b="1" dirty="0">
              <a:solidFill>
                <a:srgbClr val="FFFF00"/>
              </a:solidFill>
            </a:endParaRPr>
          </a:p>
          <a:p>
            <a:pPr eaLnBrk="1" hangingPunct="1">
              <a:defRPr/>
            </a:pPr>
            <a:r>
              <a:rPr lang="es-ES_tradnl" b="1" dirty="0"/>
              <a:t>MEMORIAS ASOCIATIVAS:  </a:t>
            </a:r>
            <a:r>
              <a:rPr lang="es-ES_tradnl" b="1" dirty="0">
                <a:solidFill>
                  <a:srgbClr val="FFFF00"/>
                </a:solidFill>
              </a:rPr>
              <a:t>DIRECCIONADAS POR CONTENIDO</a:t>
            </a:r>
          </a:p>
          <a:p>
            <a:pPr eaLnBrk="1" hangingPunct="1">
              <a:defRPr/>
            </a:pPr>
            <a:endParaRPr lang="es-ES" b="1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092091EA-93F9-4E97-9089-C1A2BF3B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F939926A-A7E4-4005-A26F-958CBD24120D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32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33D60C02-8C23-4FCB-BF00-092B5FC96A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MEMORIAS FIFO Y LIFO</a:t>
            </a:r>
            <a:endParaRPr lang="es-ES"/>
          </a:p>
        </p:txBody>
      </p:sp>
      <p:graphicFrame>
        <p:nvGraphicFramePr>
          <p:cNvPr id="52227" name="Object 4">
            <a:extLst>
              <a:ext uri="{FF2B5EF4-FFF2-40B4-BE49-F238E27FC236}">
                <a16:creationId xmlns:a16="http://schemas.microsoft.com/office/drawing/2014/main" id="{325EEFCB-691D-4758-B706-B01F46A4F95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71550" y="1473200"/>
          <a:ext cx="7704138" cy="483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4484218" imgH="2816352" progId="">
                  <p:embed/>
                </p:oleObj>
              </mc:Choice>
              <mc:Fallback>
                <p:oleObj name="Documento" r:id="rId3" imgW="4484218" imgH="2816352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240" t="6390"/>
                      <a:stretch>
                        <a:fillRect/>
                      </a:stretch>
                    </p:blipFill>
                    <p:spPr bwMode="auto">
                      <a:xfrm>
                        <a:off x="971550" y="1473200"/>
                        <a:ext cx="7704138" cy="483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42F20CD9-E77C-455B-BA2F-B1F7592E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6AA80617-1726-42A9-939D-11EF890C307E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33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A2F0346-7102-4AAC-A77B-52978B70B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DIRECCIONAMIENTO</a:t>
            </a:r>
            <a:endParaRPr lang="es-E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7788F52A-9E05-4FAC-ADC1-255EEAFB4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16113"/>
            <a:ext cx="8229600" cy="4179887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3600" b="1" dirty="0">
                <a:solidFill>
                  <a:srgbClr val="00FFFF"/>
                </a:solidFill>
              </a:rPr>
              <a:t>PROCESO POR EL CUAL SE ACCEDE A UNA CELDA (A VECES MAL LLAMADA DIRECCIÓN)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_tradnl" sz="3600" b="1" dirty="0">
              <a:solidFill>
                <a:srgbClr val="00FFFF"/>
              </a:solidFill>
            </a:endParaRPr>
          </a:p>
          <a:p>
            <a:pPr eaLnBrk="1" hangingPunct="1">
              <a:defRPr/>
            </a:pPr>
            <a:r>
              <a:rPr lang="es-ES_tradnl" sz="3600" b="1" dirty="0">
                <a:solidFill>
                  <a:srgbClr val="00FFFF"/>
                </a:solidFill>
              </a:rPr>
              <a:t>DEPENDE DE LA TECNOLOGÍA DE FABRICACIÓN DE LA MEMORIA</a:t>
            </a:r>
            <a:endParaRPr lang="es-ES" sz="3600" b="1" dirty="0">
              <a:solidFill>
                <a:srgbClr val="00FFFF"/>
              </a:solidFill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2971548D-049A-4D68-8E83-C49157CA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B2DC4F7D-25EA-402E-9B5C-D363671E8A2C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34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5329156-38EE-4D8A-A766-DA6B12DD3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DIRECCIONAMIENTO POR NÚMERO DE CELDA</a:t>
            </a:r>
            <a:endParaRPr lang="es-ES"/>
          </a:p>
        </p:txBody>
      </p:sp>
      <p:graphicFrame>
        <p:nvGraphicFramePr>
          <p:cNvPr id="56323" name="Object 4">
            <a:extLst>
              <a:ext uri="{FF2B5EF4-FFF2-40B4-BE49-F238E27FC236}">
                <a16:creationId xmlns:a16="http://schemas.microsoft.com/office/drawing/2014/main" id="{A1A5EB71-A0E0-4619-ABB2-FA805AA4E01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539750" y="1916113"/>
          <a:ext cx="8172450" cy="41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314950" imgH="2724150" progId="">
                  <p:embed/>
                </p:oleObj>
              </mc:Choice>
              <mc:Fallback>
                <p:oleObj name="Documento" r:id="rId3" imgW="5314950" imgH="272415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916113"/>
                        <a:ext cx="8172450" cy="4189412"/>
                      </a:xfrm>
                      <a:prstGeom prst="rect">
                        <a:avLst/>
                      </a:prstGeom>
                      <a:solidFill>
                        <a:srgbClr val="99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11B99B46-1F20-42FE-BACD-48CC9415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D35E95A3-9D28-4475-8EBD-FF297400B2CA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35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F389797-BFD5-48E7-B264-5A2BAEF9A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 sz="4000"/>
              <a:t>DIRECCIONAMIENTO POR FILAS Y COLUMNAS (COORDENADO)</a:t>
            </a:r>
            <a:endParaRPr lang="es-ES" sz="4000"/>
          </a:p>
        </p:txBody>
      </p:sp>
      <p:graphicFrame>
        <p:nvGraphicFramePr>
          <p:cNvPr id="58371" name="Object 4">
            <a:extLst>
              <a:ext uri="{FF2B5EF4-FFF2-40B4-BE49-F238E27FC236}">
                <a16:creationId xmlns:a16="http://schemas.microsoft.com/office/drawing/2014/main" id="{97D5D22F-0952-4FFB-85FF-3C099613D997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003300" y="1778000"/>
          <a:ext cx="7024688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6179419" imgH="6506678" progId="">
                  <p:embed/>
                </p:oleObj>
              </mc:Choice>
              <mc:Fallback>
                <p:oleObj name="Documento" r:id="rId3" imgW="6179419" imgH="6506678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653" t="49829"/>
                      <a:stretch>
                        <a:fillRect/>
                      </a:stretch>
                    </p:blipFill>
                    <p:spPr bwMode="auto">
                      <a:xfrm>
                        <a:off x="1003300" y="1778000"/>
                        <a:ext cx="7024688" cy="481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0659B386-CD00-4792-9D44-656E6402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ED4F93C6-5F5C-4C35-BEA1-8AE174BAB85C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36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FC6AD85B-D8EE-4020-A9D7-9A1C5D930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65175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/>
              <a:t>LECTURA POR PISTA Y TIEMPO</a:t>
            </a:r>
            <a:endParaRPr lang="es-ES" sz="4000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0FF72160-00A4-499A-B0CE-602C21944F5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359025" y="800100"/>
          <a:ext cx="4445000" cy="605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6038698" imgH="8229600" progId="">
                  <p:embed/>
                </p:oleObj>
              </mc:Choice>
              <mc:Fallback>
                <p:oleObj name="Documento" r:id="rId3" imgW="6038698" imgH="82296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4996"/>
                      <a:stretch>
                        <a:fillRect/>
                      </a:stretch>
                    </p:blipFill>
                    <p:spPr bwMode="auto">
                      <a:xfrm>
                        <a:off x="2359025" y="800100"/>
                        <a:ext cx="4445000" cy="6057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688D83A8-7944-4E59-A37B-B635DBB5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98F94107-3429-47AD-BBE3-CAD31FAAA8E4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37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BA61327-93B9-4984-9EC7-A76B6B5AB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7813"/>
            <a:ext cx="9144000" cy="919162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 dirty="0"/>
              <a:t>MEMORIAS DE SEMICONDUCTOR</a:t>
            </a:r>
            <a:endParaRPr lang="es-ES" sz="4000" dirty="0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DC59BAB-A5E7-4963-8E59-1768E5122C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8413"/>
            <a:ext cx="8229600" cy="48275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s-ES_tradnl" dirty="0"/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3600" b="1" dirty="0">
                <a:solidFill>
                  <a:schemeClr val="tx2"/>
                </a:solidFill>
              </a:rPr>
              <a:t>ROM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3600" b="1" dirty="0">
                <a:solidFill>
                  <a:schemeClr val="tx2"/>
                </a:solidFill>
              </a:rPr>
              <a:t>PROM (ROM PROGRAMABLE)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3600" b="1" dirty="0">
                <a:solidFill>
                  <a:schemeClr val="tx2"/>
                </a:solidFill>
              </a:rPr>
              <a:t>EPROM (ROM BORRABLE Y REPROG.  O  REPROM)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3600" b="1" dirty="0">
                <a:solidFill>
                  <a:schemeClr val="tx2"/>
                </a:solidFill>
              </a:rPr>
              <a:t>EAROM (ROM ELECTRICAMENTE ALTERABLE, O  EEROM)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3600" b="1" dirty="0">
                <a:solidFill>
                  <a:schemeClr val="tx2"/>
                </a:solidFill>
              </a:rPr>
              <a:t>SRAM (RAM ESTÁTICA)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3600" b="1" dirty="0">
                <a:solidFill>
                  <a:schemeClr val="tx2"/>
                </a:solidFill>
              </a:rPr>
              <a:t>DRAM (RAM DINÁMICA)</a:t>
            </a:r>
            <a:endParaRPr lang="es-ES" sz="3600" b="1" dirty="0">
              <a:solidFill>
                <a:schemeClr val="tx2"/>
              </a:solidFill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864B3A62-45CD-4E56-8653-FAF5F7FE3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B2A9EB57-3A79-4BCA-AC38-9D3C2C6583FC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38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4C43A47-059A-4F15-8B0A-94461066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 dirty="0"/>
              <a:t>MEMORIAS ROM</a:t>
            </a:r>
            <a:endParaRPr lang="es-ES" dirty="0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4129A2C-B8BA-4C31-A62F-FD2D3EB5CE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773238"/>
            <a:ext cx="9144000" cy="4357687"/>
          </a:xfrm>
        </p:spPr>
        <p:txBody>
          <a:bodyPr/>
          <a:lstStyle/>
          <a:p>
            <a:pPr algn="just" eaLnBrk="1" hangingPunct="1">
              <a:defRPr/>
            </a:pPr>
            <a:r>
              <a:rPr lang="es-ES_tradnl" b="1" dirty="0">
                <a:solidFill>
                  <a:srgbClr val="00FFFF"/>
                </a:solidFill>
              </a:rPr>
              <a:t>OTRO NOMBRE QUE RECIBEN ES EL DE MEMORIAS MUERTAS, POR CUANTO NO SON ALTERABLES.</a:t>
            </a:r>
          </a:p>
          <a:p>
            <a:pPr algn="just" eaLnBrk="1" hangingPunct="1">
              <a:defRPr/>
            </a:pPr>
            <a:r>
              <a:rPr lang="es-ES_tradnl" b="1" dirty="0">
                <a:solidFill>
                  <a:srgbClr val="00FFFF"/>
                </a:solidFill>
              </a:rPr>
              <a:t>SE USAN PARA ALMACENAR PROGRAMAS ESPECÍFICOS QUE DEBEN REALIZAR COMPUTADORAS O INSTRUMENTOS.</a:t>
            </a:r>
          </a:p>
          <a:p>
            <a:pPr algn="just" eaLnBrk="1" hangingPunct="1">
              <a:defRPr/>
            </a:pPr>
            <a:r>
              <a:rPr lang="es-ES_tradnl" b="1" dirty="0">
                <a:solidFill>
                  <a:srgbClr val="00FFFF"/>
                </a:solidFill>
              </a:rPr>
              <a:t>EN LA COMPUTADORA SE USA PARA EL BIOS (BASIC INPUT/OUTPUT SYSTEM)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" dirty="0">
              <a:solidFill>
                <a:srgbClr val="00FFFF"/>
              </a:solidFill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EC27A00C-2380-4B21-A569-731750246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1A570A03-723F-478B-98FB-1783FD82DFFD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39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7CE48-4DF9-44C7-A58B-83BF8A77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6"/>
            <a:ext cx="8229600" cy="977900"/>
          </a:xfrm>
        </p:spPr>
        <p:txBody>
          <a:bodyPr/>
          <a:lstStyle/>
          <a:p>
            <a:pPr>
              <a:defRPr/>
            </a:pPr>
            <a:r>
              <a:rPr lang="es-AR" dirty="0"/>
              <a:t>DEFINICIONES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8DF13C-2F70-4C21-AB54-9BEDCE541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4426"/>
            <a:ext cx="8229600" cy="4832350"/>
          </a:xfrm>
        </p:spPr>
        <p:txBody>
          <a:bodyPr/>
          <a:lstStyle/>
          <a:p>
            <a:pPr algn="just">
              <a:defRPr/>
            </a:pP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PUNTO DE MEMORIA</a:t>
            </a:r>
            <a:r>
              <a:rPr lang="es-ES" b="1" dirty="0">
                <a:solidFill>
                  <a:srgbClr val="CCFF33"/>
                </a:solidFill>
                <a:effectLst/>
              </a:rPr>
              <a:t>:</a:t>
            </a:r>
            <a:r>
              <a:rPr lang="es-ES" b="1" dirty="0">
                <a:effectLst/>
              </a:rPr>
              <a:t> Se denomina así a la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celda capaz de almacenar un bit</a:t>
            </a:r>
            <a:r>
              <a:rPr lang="es-ES" b="1" dirty="0">
                <a:effectLst/>
              </a:rPr>
              <a:t>, o sea a la mínima unidad de almacenamiento que puede existir. También se la conoce como “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celda de bit</a:t>
            </a:r>
            <a:r>
              <a:rPr lang="es-ES" b="1" dirty="0">
                <a:effectLst/>
              </a:rPr>
              <a:t>”.</a:t>
            </a:r>
            <a:endParaRPr lang="es-AR" dirty="0">
              <a:effectLst/>
            </a:endParaRPr>
          </a:p>
          <a:p>
            <a:pPr algn="just">
              <a:defRPr/>
            </a:pP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CELDA DE MEMORIA</a:t>
            </a:r>
            <a:r>
              <a:rPr lang="es-ES" b="1" dirty="0">
                <a:solidFill>
                  <a:srgbClr val="CCFF33"/>
                </a:solidFill>
                <a:effectLst/>
              </a:rPr>
              <a:t>: </a:t>
            </a:r>
            <a:r>
              <a:rPr lang="es-ES" b="1" dirty="0">
                <a:effectLst/>
              </a:rPr>
              <a:t>También conocida como </a:t>
            </a:r>
            <a:r>
              <a:rPr lang="es-ES" b="1" dirty="0">
                <a:solidFill>
                  <a:srgbClr val="CCFF33"/>
                </a:solidFill>
                <a:effectLst/>
              </a:rPr>
              <a:t>“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posición de memoria</a:t>
            </a:r>
            <a:r>
              <a:rPr lang="es-ES" b="1" dirty="0">
                <a:solidFill>
                  <a:srgbClr val="CCFF33"/>
                </a:solidFill>
                <a:effectLst/>
              </a:rPr>
              <a:t>”</a:t>
            </a:r>
            <a:r>
              <a:rPr lang="es-ES" b="1" dirty="0">
                <a:effectLst/>
              </a:rPr>
              <a:t>, y es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grupo de celdas de bit capaces de almacenar una palabra</a:t>
            </a:r>
            <a:r>
              <a:rPr lang="es-ES" b="1" dirty="0">
                <a:effectLst/>
              </a:rPr>
              <a:t>, siendo la palabra una tira de bits de una longitud prefijada, que puede manejar la máquina como entidad única. En general corresponde a la longitud, medida en bits, de los registros de la unidad lógica aritmética (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</a:t>
            </a:r>
            <a:r>
              <a:rPr lang="es-ES" b="1" dirty="0">
                <a:effectLst/>
              </a:rPr>
              <a:t>).</a:t>
            </a:r>
            <a:endParaRPr lang="es-AR" dirty="0">
              <a:effectLst/>
            </a:endParaRPr>
          </a:p>
          <a:p>
            <a:pPr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C368A4-3AE0-47EB-92E9-4AE4C9E1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6D98D-17B4-4638-943E-D5A8BD6CCCB0}" type="slidenum">
              <a:rPr lang="es-ES" altLang="es-AR" smtClean="0"/>
              <a:pPr>
                <a:defRPr/>
              </a:pPr>
              <a:t>4</a:t>
            </a:fld>
            <a:endParaRPr lang="es-ES" altLang="es-A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F40D6-DA48-49CF-83B7-661F183D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ES_tradnl" dirty="0"/>
              <a:t>MEMORIAS ROM</a:t>
            </a: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F97388-2C48-4686-AB89-FE14B623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C35AB6-9288-428C-9B5B-BA925F594708}" type="slidenum">
              <a:rPr lang="es-ES" altLang="es-AR" smtClean="0"/>
              <a:pPr>
                <a:defRPr/>
              </a:pPr>
              <a:t>40</a:t>
            </a:fld>
            <a:endParaRPr lang="es-ES" altLang="es-AR"/>
          </a:p>
        </p:txBody>
      </p:sp>
      <p:pic>
        <p:nvPicPr>
          <p:cNvPr id="66564" name="Marcador de contenido 4">
            <a:extLst>
              <a:ext uri="{FF2B5EF4-FFF2-40B4-BE49-F238E27FC236}">
                <a16:creationId xmlns:a16="http://schemas.microsoft.com/office/drawing/2014/main" id="{08DEA776-9E4B-41A0-A87B-92128504DE47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752600"/>
            <a:ext cx="7343775" cy="4968875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E913D8A-317B-408B-9D87-FBBAADFCB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MEMORIAS PROM</a:t>
            </a:r>
            <a:endParaRPr lang="es-E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E2A7849-0688-4998-B68B-FC7BC86DF4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73238"/>
            <a:ext cx="8229600" cy="4322762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3600" b="1" dirty="0">
                <a:solidFill>
                  <a:srgbClr val="00FFFF"/>
                </a:solidFill>
              </a:rPr>
              <a:t>PUEDEN SER PROGRAMADAS POR EL USUARIO.</a:t>
            </a:r>
          </a:p>
          <a:p>
            <a:pPr eaLnBrk="1" hangingPunct="1">
              <a:defRPr/>
            </a:pPr>
            <a:r>
              <a:rPr lang="es-ES_tradnl" sz="3600" b="1" dirty="0">
                <a:solidFill>
                  <a:srgbClr val="00FFFF"/>
                </a:solidFill>
              </a:rPr>
              <a:t>SE GRABAN UNA SOLA VEZ.</a:t>
            </a:r>
          </a:p>
          <a:p>
            <a:pPr eaLnBrk="1" hangingPunct="1">
              <a:defRPr/>
            </a:pPr>
            <a:r>
              <a:rPr lang="es-ES_tradnl" sz="3600" b="1" dirty="0">
                <a:solidFill>
                  <a:srgbClr val="00FFFF"/>
                </a:solidFill>
              </a:rPr>
              <a:t>SE UTILIZAN PARA EL DESARROLLO DE PROTOTIPOS.</a:t>
            </a:r>
          </a:p>
          <a:p>
            <a:pPr eaLnBrk="1" hangingPunct="1">
              <a:defRPr/>
            </a:pPr>
            <a:r>
              <a:rPr lang="es-ES_tradnl" sz="3600" b="1" dirty="0">
                <a:solidFill>
                  <a:srgbClr val="00FFFF"/>
                </a:solidFill>
              </a:rPr>
              <a:t>LUEGO SE PUEDE PASAR A ROM (SOLO EL FABRICANTE)</a:t>
            </a:r>
            <a:endParaRPr lang="es-ES" sz="3600" b="1" dirty="0">
              <a:solidFill>
                <a:srgbClr val="00FFFF"/>
              </a:solidFill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EAB3EA35-C49E-4440-B3D1-09126E31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C1CA0124-4BFC-4244-AC41-1B475C15AD66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41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45754FD-20C4-439C-A226-7811BBEC2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MEMORIAS EPROM</a:t>
            </a:r>
            <a:endParaRPr lang="es-ES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EFC1005-19F9-46C0-96E2-F60CC05ACF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538662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>
                <a:solidFill>
                  <a:srgbClr val="FFFF66"/>
                </a:solidFill>
              </a:rPr>
              <a:t>SIGNIFICA ERASABLE PROM, O SEA PROM BORRABLE.</a:t>
            </a:r>
          </a:p>
          <a:p>
            <a:pPr eaLnBrk="1" hangingPunct="1">
              <a:defRPr/>
            </a:pPr>
            <a:r>
              <a:rPr lang="es-ES_tradnl" b="1" dirty="0">
                <a:solidFill>
                  <a:srgbClr val="FFFF66"/>
                </a:solidFill>
              </a:rPr>
              <a:t>TIENEN UNA VENTANA SUPERIOR PARA BORRARLAS POR LUZ ULTRAVIOLETA.</a:t>
            </a:r>
          </a:p>
          <a:p>
            <a:pPr eaLnBrk="1" hangingPunct="1">
              <a:defRPr/>
            </a:pPr>
            <a:r>
              <a:rPr lang="es-ES_tradnl" b="1" dirty="0">
                <a:solidFill>
                  <a:srgbClr val="FFFF66"/>
                </a:solidFill>
              </a:rPr>
              <a:t>TAMBIÉN SON CONOCIDAS COMO REPROM (REPROGRAMMABLE ROM)</a:t>
            </a:r>
          </a:p>
          <a:p>
            <a:pPr eaLnBrk="1" hangingPunct="1">
              <a:defRPr/>
            </a:pPr>
            <a:r>
              <a:rPr lang="es-ES_tradnl" b="1" dirty="0">
                <a:solidFill>
                  <a:srgbClr val="FFFF66"/>
                </a:solidFill>
              </a:rPr>
              <a:t>SE USAN PARA EL DESARROLLO DE PROTOTIPOS Y MODELOS.</a:t>
            </a:r>
            <a:endParaRPr lang="es-ES" b="1" dirty="0">
              <a:solidFill>
                <a:srgbClr val="FFFF66"/>
              </a:solidFill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0E39211E-84F0-44EF-A5FD-DF43E0E3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27C1B0BC-78DA-4146-83D5-8D279D84C8AA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42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B1069DD-96CC-4EFC-9C38-824388EAF8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MEMORIAS EAROM</a:t>
            </a:r>
            <a:endParaRPr lang="es-E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A5B1FF8A-A9D8-4935-B1C8-3E0A0F848F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628775"/>
            <a:ext cx="9144000" cy="4502150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>
                <a:solidFill>
                  <a:schemeClr val="folHlink"/>
                </a:solidFill>
              </a:rPr>
              <a:t>ELECTRICALLY ALTERABLE ROM</a:t>
            </a:r>
          </a:p>
          <a:p>
            <a:pPr eaLnBrk="1" hangingPunct="1">
              <a:defRPr/>
            </a:pPr>
            <a:r>
              <a:rPr lang="es-ES_tradnl" b="1" dirty="0">
                <a:solidFill>
                  <a:schemeClr val="folHlink"/>
                </a:solidFill>
              </a:rPr>
              <a:t>SE PUEDE VARIAR EL CONTENIDO CELDA POR CELDA Y AÚN BIT POR BIT,</a:t>
            </a:r>
          </a:p>
          <a:p>
            <a:pPr eaLnBrk="1" hangingPunct="1">
              <a:defRPr/>
            </a:pPr>
            <a:r>
              <a:rPr lang="es-ES_tradnl" b="1" dirty="0">
                <a:solidFill>
                  <a:schemeClr val="folHlink"/>
                </a:solidFill>
              </a:rPr>
              <a:t>SE USAN COMO MEMORIAS PERMANENTES </a:t>
            </a:r>
            <a:r>
              <a:rPr lang="es-ES_tradnl" b="1">
                <a:solidFill>
                  <a:schemeClr val="folHlink"/>
                </a:solidFill>
              </a:rPr>
              <a:t>EN ODÓMETROS (CUENTAKILÓMETROS), </a:t>
            </a:r>
            <a:r>
              <a:rPr lang="es-ES_tradnl" b="1" dirty="0">
                <a:solidFill>
                  <a:schemeClr val="folHlink"/>
                </a:solidFill>
              </a:rPr>
              <a:t>CAJAS DE SUPERMERCADO, Y OTRAS APLICACIONES DONDE EL CONTENIDO DE LA MEMORIA SOLO VARÍA LENTAMENTE.</a:t>
            </a:r>
            <a:endParaRPr lang="es-ES" b="1" dirty="0">
              <a:solidFill>
                <a:schemeClr val="folHlink"/>
              </a:solidFill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CEB894AE-3B8F-4BC5-A08A-AA0D43D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44425A59-A611-4306-971D-EC2A718E6581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43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3E440-5696-4E8D-83AA-BE17202C9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8534"/>
            <a:ext cx="8229600" cy="476250"/>
          </a:xfrm>
        </p:spPr>
        <p:txBody>
          <a:bodyPr/>
          <a:lstStyle/>
          <a:p>
            <a:pPr>
              <a:defRPr/>
            </a:pPr>
            <a:r>
              <a:rPr lang="es-AR" sz="2800" dirty="0">
                <a:effectLst/>
              </a:rPr>
              <a:t>Organización EEPROM o memoria tipo </a:t>
            </a:r>
            <a:r>
              <a:rPr lang="es-AR" sz="2800" i="1" dirty="0">
                <a:effectLst/>
              </a:rPr>
              <a:t>flash</a:t>
            </a:r>
            <a:r>
              <a:rPr lang="es-AR" sz="2800" dirty="0">
                <a:effectLst/>
              </a:rPr>
              <a:t>.  DETALLE CELDA DE BIT</a:t>
            </a:r>
            <a:br>
              <a:rPr lang="es-AR" dirty="0">
                <a:effectLst/>
              </a:rPr>
            </a:b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5BB916-7459-48F1-B9BC-3A487026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C8278C-7BE5-45A4-8B47-8670D13EA425}" type="slidenum">
              <a:rPr lang="es-ES" altLang="es-AR" smtClean="0"/>
              <a:pPr>
                <a:defRPr/>
              </a:pPr>
              <a:t>44</a:t>
            </a:fld>
            <a:endParaRPr lang="es-ES" altLang="es-AR"/>
          </a:p>
        </p:txBody>
      </p:sp>
      <p:pic>
        <p:nvPicPr>
          <p:cNvPr id="73732" name="Marcador de contenido 4">
            <a:extLst>
              <a:ext uri="{FF2B5EF4-FFF2-40B4-BE49-F238E27FC236}">
                <a16:creationId xmlns:a16="http://schemas.microsoft.com/office/drawing/2014/main" id="{953D81C5-0BA8-46A9-A4FE-8C407821F627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640" y="1276350"/>
            <a:ext cx="6696075" cy="4968875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9A70910-15ED-4CE9-B565-BFD83C1DE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 dirty="0"/>
              <a:t>MEMORIAS DRAM (</a:t>
            </a:r>
            <a:r>
              <a:rPr lang="es-AR" dirty="0"/>
              <a:t>Dynamic RAM)</a:t>
            </a:r>
            <a:endParaRPr lang="es-ES" dirty="0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257DFBC2-7A30-44F3-8CA3-0B7BF99B27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</a:rPr>
              <a:t>SON MEMORIAS RAM CUYO CONTENIDO DEBE SER ACTUALIZADO PERMANENTEMENTE.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</a:rPr>
              <a:t>ESTRUCTURA SIMPLE Y DE ALTA DENSIDAD.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</a:rPr>
              <a:t>SE UTILIZAN EN COMPUTADORAS PERSONALES POR SU BAJO COSTO Y POR SU RENDIMIENTO.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</a:rPr>
              <a:t>EL REFRESCO CONSISTE EN UNA LECTURA ORDENADA Y SU CORRESPONDIENTE REESCRITURA.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800" b="1" dirty="0">
                <a:solidFill>
                  <a:srgbClr val="99FF66"/>
                </a:solidFill>
              </a:rPr>
              <a:t>SE UTILIZAN COMO MEMORIA CENTRAL DE LA COMPUTADORA.</a:t>
            </a:r>
          </a:p>
          <a:p>
            <a:pPr eaLnBrk="1" hangingPunct="1">
              <a:lnSpc>
                <a:spcPct val="80000"/>
              </a:lnSpc>
              <a:defRPr/>
            </a:pPr>
            <a:endParaRPr lang="es-ES_tradnl" b="1" dirty="0">
              <a:solidFill>
                <a:srgbClr val="99FF66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s-ES" sz="2800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03C625AB-99E7-4E03-A757-77420760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2401F446-8B52-4B66-9EBA-2791A4DFB73F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45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C8351-AC31-43B7-80B8-51F1342F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CELDA DE BIT DRAM – REFRESCO PERIÓDICO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0AEBA4C-1CC3-4448-84EB-86E16611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5746D-E2F9-4E58-BEB5-0F609447BA29}" type="slidenum">
              <a:rPr lang="es-ES" altLang="es-AR" smtClean="0"/>
              <a:pPr>
                <a:defRPr/>
              </a:pPr>
              <a:t>46</a:t>
            </a:fld>
            <a:endParaRPr lang="es-ES" altLang="es-AR"/>
          </a:p>
        </p:txBody>
      </p:sp>
      <p:pic>
        <p:nvPicPr>
          <p:cNvPr id="76804" name="Marcador de contenido 5">
            <a:extLst>
              <a:ext uri="{FF2B5EF4-FFF2-40B4-BE49-F238E27FC236}">
                <a16:creationId xmlns:a16="http://schemas.microsoft.com/office/drawing/2014/main" id="{FF010FEA-2917-4DFE-B698-8001F79BB9DF}"/>
              </a:ext>
            </a:extLst>
          </p:cNvPr>
          <p:cNvPicPr>
            <a:picLocks noGrp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752600"/>
            <a:ext cx="3024187" cy="4492625"/>
          </a:xfrm>
        </p:spPr>
      </p:pic>
      <p:pic>
        <p:nvPicPr>
          <p:cNvPr id="76805" name="Marcador de contenido 6">
            <a:extLst>
              <a:ext uri="{FF2B5EF4-FFF2-40B4-BE49-F238E27FC236}">
                <a16:creationId xmlns:a16="http://schemas.microsoft.com/office/drawing/2014/main" id="{2FBAABEA-6B5E-4713-93B3-E882719F4E23}"/>
              </a:ext>
            </a:extLst>
          </p:cNvPr>
          <p:cNvPicPr>
            <a:picLocks noGrp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3825" y="2492375"/>
            <a:ext cx="5102225" cy="252095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22A3EBC-53C8-4751-B72E-713792D6C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91513" cy="671513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MEMORIAS SRAM (</a:t>
            </a:r>
            <a:r>
              <a:rPr lang="es-AR" dirty="0" err="1"/>
              <a:t>Static</a:t>
            </a:r>
            <a:r>
              <a:rPr lang="es-AR" dirty="0"/>
              <a:t> RAM)</a:t>
            </a:r>
            <a:endParaRPr lang="es-ES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18291AB-3087-4BDC-BF36-67DAA91F99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341438"/>
            <a:ext cx="9144000" cy="5256212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defRPr/>
            </a:pPr>
            <a:r>
              <a:rPr lang="es-ES_tradnl" b="1" dirty="0">
                <a:solidFill>
                  <a:srgbClr val="FFFF66"/>
                </a:solidFill>
              </a:rPr>
              <a:t>TAMBIÉN SE LA CONOCE CON EL NOMBRE DE RAM DIRECTAMENTE.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b="1" dirty="0">
                <a:solidFill>
                  <a:srgbClr val="FFFF66"/>
                </a:solidFill>
              </a:rPr>
              <a:t>GENERALMENTE CONSISTEN EN UN MULTIVIBRADOR   SET-RESET.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b="1" dirty="0">
                <a:solidFill>
                  <a:srgbClr val="FFFF66"/>
                </a:solidFill>
              </a:rPr>
              <a:t>LAS DE MEJOR COMPORTAMIENTO SON LAS DE TECNOLOGÍA NMOS.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b="1" dirty="0">
                <a:solidFill>
                  <a:srgbClr val="FFFF66"/>
                </a:solidFill>
              </a:rPr>
              <a:t>LAS DE MAYOR VELOCIDAD DE ACCESO SON LAS PMOS.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b="1" dirty="0">
                <a:solidFill>
                  <a:srgbClr val="FFFF66"/>
                </a:solidFill>
              </a:rPr>
              <a:t>LAS DE MENOR CONSUMO LAS CMOS.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s-ES_tradnl" b="1" dirty="0">
                <a:solidFill>
                  <a:srgbClr val="FFFF66"/>
                </a:solidFill>
              </a:rPr>
              <a:t>SE LAS UTILIZA COMO MEMORIA CENTRAL O COMO MEMORIA CACHE DE LA COMPUTADORA</a:t>
            </a:r>
            <a:endParaRPr lang="es-ES" b="1" dirty="0">
              <a:solidFill>
                <a:srgbClr val="FFFF66"/>
              </a:solidFill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5BA9357F-E5F9-4855-B673-93BD0C55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C252B178-EAE8-45DC-92EE-241116D754E2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47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D0E96-FF53-44AE-9C8B-CCFD3F56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CELDA DE BIT SRAM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7F396E-6196-4813-9DF8-7BA0A6D5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F44469-58EC-4693-97FA-A7A890068796}" type="slidenum">
              <a:rPr lang="es-ES" altLang="es-AR" smtClean="0"/>
              <a:pPr>
                <a:defRPr/>
              </a:pPr>
              <a:t>48</a:t>
            </a:fld>
            <a:endParaRPr lang="es-ES" altLang="es-AR"/>
          </a:p>
        </p:txBody>
      </p:sp>
      <p:pic>
        <p:nvPicPr>
          <p:cNvPr id="79876" name="Marcador de contenido 4">
            <a:extLst>
              <a:ext uri="{FF2B5EF4-FFF2-40B4-BE49-F238E27FC236}">
                <a16:creationId xmlns:a16="http://schemas.microsoft.com/office/drawing/2014/main" id="{6D3F2793-8FE8-4C0B-9C62-18C78832E8AF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9863" y="1885950"/>
            <a:ext cx="6264275" cy="4968875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FD95B-7D44-4C13-B1C6-61080E25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5975"/>
          </a:xfrm>
        </p:spPr>
        <p:txBody>
          <a:bodyPr/>
          <a:lstStyle/>
          <a:p>
            <a:pPr>
              <a:defRPr/>
            </a:pPr>
            <a:r>
              <a:rPr lang="es-AR" dirty="0"/>
              <a:t>MEMORIAS DE SEMICONDUCTOR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052E4C39-DA3F-4621-9A81-967674B84F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775" y="1141413"/>
          <a:ext cx="8229600" cy="5716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4844">
                <a:tc>
                  <a:txBody>
                    <a:bodyPr/>
                    <a:lstStyle/>
                    <a:p>
                      <a:r>
                        <a:rPr lang="es-AR" sz="1800" dirty="0"/>
                        <a:t>TIPO  DE MEMORIA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CATEGORIA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BORRADO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MECANISMO ESCRITURA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VOLATILIDAD</a:t>
                      </a:r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598">
                <a:tc>
                  <a:txBody>
                    <a:bodyPr/>
                    <a:lstStyle/>
                    <a:p>
                      <a:r>
                        <a:rPr lang="es-AR" sz="1800" dirty="0"/>
                        <a:t>RAM (</a:t>
                      </a:r>
                      <a:r>
                        <a:rPr lang="es-AR" sz="1800" dirty="0" err="1"/>
                        <a:t>Random</a:t>
                      </a:r>
                      <a:r>
                        <a:rPr lang="es-AR" sz="1800" dirty="0"/>
                        <a:t>-Access </a:t>
                      </a:r>
                      <a:r>
                        <a:rPr lang="es-AR" sz="1800" dirty="0" err="1"/>
                        <a:t>Memory</a:t>
                      </a:r>
                      <a:r>
                        <a:rPr lang="es-AR" sz="1800" dirty="0"/>
                        <a:t>)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MEMORIA DE LECTURA ESCRITURA (</a:t>
                      </a:r>
                      <a:r>
                        <a:rPr lang="es-AR" sz="1800" dirty="0" err="1"/>
                        <a:t>Read-Write</a:t>
                      </a:r>
                      <a:r>
                        <a:rPr lang="es-AR" sz="1800" dirty="0"/>
                        <a:t> </a:t>
                      </a:r>
                      <a:r>
                        <a:rPr lang="es-AR" sz="1800" dirty="0" err="1"/>
                        <a:t>Memory</a:t>
                      </a:r>
                      <a:r>
                        <a:rPr lang="es-AR" sz="1800" dirty="0"/>
                        <a:t>)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ELÉCTRICO, A NIVEL DE BYTE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ELÉCTRICO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VOLÁTILES</a:t>
                      </a:r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844">
                <a:tc>
                  <a:txBody>
                    <a:bodyPr/>
                    <a:lstStyle/>
                    <a:p>
                      <a:r>
                        <a:rPr lang="es-AR" sz="1800" dirty="0"/>
                        <a:t>ROM (</a:t>
                      </a:r>
                      <a:r>
                        <a:rPr lang="es-AR" sz="1800" dirty="0" err="1"/>
                        <a:t>Read-Only</a:t>
                      </a:r>
                      <a:r>
                        <a:rPr lang="es-AR" sz="1800" dirty="0"/>
                        <a:t> </a:t>
                      </a:r>
                      <a:r>
                        <a:rPr lang="es-AR" sz="1800" dirty="0" err="1"/>
                        <a:t>Memory</a:t>
                      </a:r>
                      <a:r>
                        <a:rPr lang="es-AR" sz="1800" dirty="0"/>
                        <a:t>)</a:t>
                      </a:r>
                    </a:p>
                  </a:txBody>
                  <a:tcPr marT="45715" marB="45715"/>
                </a:tc>
                <a:tc rowSpan="2">
                  <a:txBody>
                    <a:bodyPr/>
                    <a:lstStyle/>
                    <a:p>
                      <a:endParaRPr lang="es-AR" sz="1800" dirty="0"/>
                    </a:p>
                    <a:p>
                      <a:r>
                        <a:rPr lang="es-AR" sz="1800" dirty="0"/>
                        <a:t>MEMORIA DE SOLO LECTURA (</a:t>
                      </a:r>
                      <a:r>
                        <a:rPr lang="es-AR" sz="1800" dirty="0" err="1"/>
                        <a:t>Read-Only</a:t>
                      </a:r>
                      <a:r>
                        <a:rPr lang="es-AR" sz="1800" dirty="0"/>
                        <a:t> </a:t>
                      </a:r>
                      <a:r>
                        <a:rPr lang="es-AR" sz="1800" dirty="0" err="1"/>
                        <a:t>Memory</a:t>
                      </a:r>
                      <a:r>
                        <a:rPr lang="es-AR" sz="1800" dirty="0"/>
                        <a:t>)</a:t>
                      </a:r>
                    </a:p>
                  </a:txBody>
                  <a:tcPr marT="45715" marB="45715"/>
                </a:tc>
                <a:tc rowSpan="2">
                  <a:txBody>
                    <a:bodyPr/>
                    <a:lstStyle/>
                    <a:p>
                      <a:endParaRPr lang="es-AR" sz="1800" dirty="0"/>
                    </a:p>
                    <a:p>
                      <a:endParaRPr lang="es-AR" sz="1800" dirty="0"/>
                    </a:p>
                    <a:p>
                      <a:r>
                        <a:rPr lang="es-AR" sz="1800" dirty="0"/>
                        <a:t>NO ES POSIBLE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MÁSCARA</a:t>
                      </a:r>
                    </a:p>
                  </a:txBody>
                  <a:tcPr marT="45715" marB="45715"/>
                </a:tc>
                <a:tc rowSpan="5">
                  <a:txBody>
                    <a:bodyPr/>
                    <a:lstStyle/>
                    <a:p>
                      <a:endParaRPr lang="es-AR" sz="1800" dirty="0"/>
                    </a:p>
                    <a:p>
                      <a:endParaRPr lang="es-AR" sz="1800" dirty="0"/>
                    </a:p>
                    <a:p>
                      <a:endParaRPr lang="es-AR" sz="1800" dirty="0"/>
                    </a:p>
                    <a:p>
                      <a:endParaRPr lang="es-AR" sz="1800" dirty="0"/>
                    </a:p>
                    <a:p>
                      <a:r>
                        <a:rPr lang="es-AR" sz="1800" dirty="0"/>
                        <a:t>NO VOLÁTILES</a:t>
                      </a:r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06">
                <a:tc>
                  <a:txBody>
                    <a:bodyPr/>
                    <a:lstStyle/>
                    <a:p>
                      <a:r>
                        <a:rPr lang="es-AR" sz="1800" dirty="0"/>
                        <a:t>PROM (</a:t>
                      </a:r>
                      <a:r>
                        <a:rPr lang="es-AR" sz="1800" dirty="0" err="1"/>
                        <a:t>Programmable</a:t>
                      </a:r>
                      <a:r>
                        <a:rPr lang="es-AR" sz="1800" dirty="0"/>
                        <a:t> ROM)</a:t>
                      </a:r>
                    </a:p>
                  </a:txBody>
                  <a:tcPr marT="45715" marB="45715"/>
                </a:tc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s-AR" sz="1800" dirty="0"/>
                    </a:p>
                    <a:p>
                      <a:endParaRPr lang="es-AR" sz="1800" dirty="0"/>
                    </a:p>
                    <a:p>
                      <a:endParaRPr lang="es-AR" sz="1800" dirty="0"/>
                    </a:p>
                    <a:p>
                      <a:endParaRPr lang="es-AR" sz="1800" dirty="0"/>
                    </a:p>
                    <a:p>
                      <a:r>
                        <a:rPr lang="es-AR" sz="1800" dirty="0"/>
                        <a:t>ELÉCTRICO</a:t>
                      </a:r>
                    </a:p>
                  </a:txBody>
                  <a:tcPr marT="45715" marB="45715"/>
                </a:tc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844">
                <a:tc>
                  <a:txBody>
                    <a:bodyPr/>
                    <a:lstStyle/>
                    <a:p>
                      <a:r>
                        <a:rPr lang="es-AR" sz="1800" dirty="0"/>
                        <a:t>EPROM (</a:t>
                      </a:r>
                      <a:r>
                        <a:rPr lang="es-AR" sz="1800" dirty="0" err="1"/>
                        <a:t>Erasable</a:t>
                      </a:r>
                      <a:r>
                        <a:rPr lang="es-AR" sz="1800" dirty="0"/>
                        <a:t> ROM)</a:t>
                      </a:r>
                    </a:p>
                  </a:txBody>
                  <a:tcPr marT="45715" marB="45715"/>
                </a:tc>
                <a:tc rowSpan="3">
                  <a:txBody>
                    <a:bodyPr/>
                    <a:lstStyle/>
                    <a:p>
                      <a:endParaRPr lang="es-AR" sz="1800" dirty="0"/>
                    </a:p>
                    <a:p>
                      <a:endParaRPr lang="es-AR" sz="1800" dirty="0"/>
                    </a:p>
                    <a:p>
                      <a:r>
                        <a:rPr lang="es-AR" sz="1800" dirty="0"/>
                        <a:t>MEMORIA MAYORMENTE DE LECTURA (</a:t>
                      </a:r>
                      <a:r>
                        <a:rPr lang="es-AR" sz="1800" dirty="0" err="1"/>
                        <a:t>Read-Mostly</a:t>
                      </a:r>
                      <a:r>
                        <a:rPr lang="es-AR" sz="1800" dirty="0"/>
                        <a:t> </a:t>
                      </a:r>
                      <a:r>
                        <a:rPr lang="es-AR" sz="1800" dirty="0" err="1"/>
                        <a:t>Memory</a:t>
                      </a:r>
                      <a:r>
                        <a:rPr lang="es-AR" sz="1800" dirty="0"/>
                        <a:t>)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LUZ ULTRAVIOLETA, A NIVEL DE CHIP</a:t>
                      </a:r>
                    </a:p>
                  </a:txBody>
                  <a:tcPr marT="45715" marB="45715"/>
                </a:tc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306">
                <a:tc>
                  <a:txBody>
                    <a:bodyPr/>
                    <a:lstStyle/>
                    <a:p>
                      <a:r>
                        <a:rPr lang="es-AR" sz="1800" dirty="0"/>
                        <a:t>EEPROM (</a:t>
                      </a:r>
                      <a:r>
                        <a:rPr lang="es-AR" sz="1800" dirty="0" err="1"/>
                        <a:t>Electrically</a:t>
                      </a:r>
                      <a:r>
                        <a:rPr lang="es-AR" sz="1800" dirty="0"/>
                        <a:t> </a:t>
                      </a:r>
                      <a:r>
                        <a:rPr lang="es-AR" sz="1800" dirty="0" err="1"/>
                        <a:t>Erasable</a:t>
                      </a:r>
                      <a:r>
                        <a:rPr lang="es-AR" sz="1800" dirty="0"/>
                        <a:t> PROM)</a:t>
                      </a:r>
                    </a:p>
                  </a:txBody>
                  <a:tcPr marT="45715" marB="45715"/>
                </a:tc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ELÉCTRICO, A NIVEL DE BYTE</a:t>
                      </a:r>
                    </a:p>
                  </a:txBody>
                  <a:tcPr marT="45715" marB="45715"/>
                </a:tc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844">
                <a:tc>
                  <a:txBody>
                    <a:bodyPr/>
                    <a:lstStyle/>
                    <a:p>
                      <a:r>
                        <a:rPr lang="es-AR" sz="1800" dirty="0"/>
                        <a:t>Memoria Flash (Flash </a:t>
                      </a:r>
                      <a:r>
                        <a:rPr lang="es-AR" sz="1800" dirty="0" err="1"/>
                        <a:t>Memory</a:t>
                      </a:r>
                      <a:r>
                        <a:rPr lang="es-AR" sz="1800" dirty="0"/>
                        <a:t>)</a:t>
                      </a:r>
                    </a:p>
                  </a:txBody>
                  <a:tcPr marT="45715" marB="45715"/>
                </a:tc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ELÉCTRICO, A NIVEL DE BLOQUE</a:t>
                      </a:r>
                    </a:p>
                  </a:txBody>
                  <a:tcPr marT="45715" marB="45715"/>
                </a:tc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DEC03E-B560-4338-BC56-67C74DBB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4E1594-FA55-4A09-AE22-DDB86A9FC19A}" type="slidenum">
              <a:rPr lang="es-ES" altLang="es-AR" smtClean="0"/>
              <a:pPr>
                <a:defRPr/>
              </a:pPr>
              <a:t>49</a:t>
            </a:fld>
            <a:endParaRPr lang="es-ES" altLang="es-A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256DC-4710-45C2-B3AA-43916FF9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71513"/>
          </a:xfrm>
        </p:spPr>
        <p:txBody>
          <a:bodyPr/>
          <a:lstStyle/>
          <a:p>
            <a:pPr>
              <a:defRPr/>
            </a:pPr>
            <a:r>
              <a:rPr lang="es-AR" dirty="0"/>
              <a:t>DEFINICIONES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1F0F5E-8405-47B5-93F6-AFB7FABE5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754562"/>
          </a:xfrm>
        </p:spPr>
        <p:txBody>
          <a:bodyPr/>
          <a:lstStyle/>
          <a:p>
            <a:pPr algn="just">
              <a:defRPr/>
            </a:pP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DIRECCION DE MEMORIA</a:t>
            </a:r>
            <a:r>
              <a:rPr lang="es-ES" b="1" dirty="0">
                <a:solidFill>
                  <a:srgbClr val="CCFF33"/>
                </a:solidFill>
                <a:effectLst/>
              </a:rPr>
              <a:t>: </a:t>
            </a:r>
            <a:r>
              <a:rPr lang="es-ES" b="1" dirty="0">
                <a:effectLst/>
              </a:rPr>
              <a:t>Si bien a veces se confunde con el término celda o posición de memoria, en realidad, la dirección de memoria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el rótulo que permite identificar</a:t>
            </a:r>
            <a:r>
              <a:rPr lang="es-ES" b="1" dirty="0">
                <a:solidFill>
                  <a:srgbClr val="CCFF33"/>
                </a:solidFill>
                <a:effectLst/>
              </a:rPr>
              <a:t> </a:t>
            </a:r>
            <a:r>
              <a:rPr lang="es-ES" b="1" dirty="0">
                <a:effectLst/>
              </a:rPr>
              <a:t>a cada una de aquellas, y está formado generalmente por una lista de bits que representan un código hexadecimal.</a:t>
            </a:r>
          </a:p>
          <a:p>
            <a:pPr>
              <a:defRPr/>
            </a:pP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DIRECCIONAMIENTO</a:t>
            </a:r>
            <a:r>
              <a:rPr lang="es-ES" b="1" dirty="0">
                <a:solidFill>
                  <a:srgbClr val="CCFF33"/>
                </a:solidFill>
                <a:effectLst/>
              </a:rPr>
              <a:t>:  </a:t>
            </a:r>
            <a:r>
              <a:rPr lang="es-ES" b="1" dirty="0">
                <a:effectLst/>
              </a:rPr>
              <a:t>Es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procedimiento por el cual es posible ubicar las posiciones de memoria </a:t>
            </a:r>
            <a:r>
              <a:rPr lang="es-ES" b="1" dirty="0">
                <a:effectLst/>
              </a:rPr>
              <a:t>para efectuar su lectura o su escritura.</a:t>
            </a:r>
            <a:endParaRPr lang="es-AR" dirty="0">
              <a:effectLst/>
            </a:endParaRPr>
          </a:p>
          <a:p>
            <a:pPr algn="just">
              <a:defRPr/>
            </a:pPr>
            <a:endParaRPr lang="es-AR" dirty="0">
              <a:effectLst/>
            </a:endParaRPr>
          </a:p>
          <a:p>
            <a:pPr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0D6A17-E26E-4A44-B928-68617569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B32660-355F-4F44-94FE-8EA4895F1DDA}" type="slidenum">
              <a:rPr lang="es-ES" altLang="es-AR" smtClean="0"/>
              <a:pPr>
                <a:defRPr/>
              </a:pPr>
              <a:t>5</a:t>
            </a:fld>
            <a:endParaRPr lang="es-ES" altLang="es-AR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C03FEF68-9E58-4B6C-A7B4-893851ECD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7813"/>
            <a:ext cx="9144000" cy="1139825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/>
              <a:t>ORGANIZACIÓN DE LAS MEMORIAS DE SEMICONDUCTOR</a:t>
            </a:r>
            <a:endParaRPr lang="es-ES" sz="4000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314C5BBB-0B0C-4B0D-A874-493538ABF3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28775"/>
            <a:ext cx="8229600" cy="4467225"/>
          </a:xfrm>
        </p:spPr>
        <p:txBody>
          <a:bodyPr/>
          <a:lstStyle/>
          <a:p>
            <a:pPr algn="just" eaLnBrk="1" hangingPunct="1">
              <a:defRPr/>
            </a:pPr>
            <a:r>
              <a:rPr lang="es-ES_tradnl" sz="3600" b="1" dirty="0">
                <a:solidFill>
                  <a:schemeClr val="folHlink"/>
                </a:solidFill>
              </a:rPr>
              <a:t>LOS MULTIVIBRADORES O LAS CELDAS DRAM SE DISPONEN SEGÚN MATRICES.</a:t>
            </a:r>
          </a:p>
          <a:p>
            <a:pPr algn="just" eaLnBrk="1" hangingPunct="1">
              <a:defRPr/>
            </a:pPr>
            <a:r>
              <a:rPr lang="es-ES_tradnl" sz="3600" b="1" dirty="0">
                <a:solidFill>
                  <a:schemeClr val="folHlink"/>
                </a:solidFill>
              </a:rPr>
              <a:t>SE AGREGAN EN EL CHIP LOS CIRCUITOS DE SELECCIÓN, DE LECTURA Y DE ESCRITURA.</a:t>
            </a:r>
          </a:p>
          <a:p>
            <a:pPr algn="just" eaLnBrk="1" hangingPunct="1">
              <a:defRPr/>
            </a:pPr>
            <a:r>
              <a:rPr lang="es-ES_tradnl" sz="3600" b="1" dirty="0">
                <a:solidFill>
                  <a:schemeClr val="folHlink"/>
                </a:solidFill>
              </a:rPr>
              <a:t>EN EL CASO DE LAS DRAM SE AGREGAN LOS CIRCUITOS DE REFRESCO.</a:t>
            </a:r>
            <a:endParaRPr lang="es-ES" sz="3600" b="1" dirty="0">
              <a:solidFill>
                <a:schemeClr val="folHlink"/>
              </a:solidFill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772DC59C-DE05-4611-AE3B-ED356349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B481CC37-FA1A-4E34-BED0-6F9E8EF6CC67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50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2DA9677-3420-4DB5-BEA3-5283022555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OPERACIÓN DE LAS CELDAS DE MEMORIA</a:t>
            </a:r>
            <a:endParaRPr lang="es-ES"/>
          </a:p>
        </p:txBody>
      </p:sp>
      <p:graphicFrame>
        <p:nvGraphicFramePr>
          <p:cNvPr id="83971" name="Object 4">
            <a:extLst>
              <a:ext uri="{FF2B5EF4-FFF2-40B4-BE49-F238E27FC236}">
                <a16:creationId xmlns:a16="http://schemas.microsoft.com/office/drawing/2014/main" id="{733A2455-A061-4735-A7E2-4B50498BCA6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2492375"/>
          <a:ext cx="9144000" cy="274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189220" imgH="1556309" progId="">
                  <p:embed/>
                </p:oleObj>
              </mc:Choice>
              <mc:Fallback>
                <p:oleObj name="Documento" r:id="rId3" imgW="5189220" imgH="1556309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92375"/>
                        <a:ext cx="9144000" cy="2744788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2ABF5CC5-88C5-46FC-9AC7-EAA38C1E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BE990CA3-4286-4A0D-A8D6-61F9A722ADE0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51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CBF5417F-61C2-4569-A46B-2CEBE0D6A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75792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MEMORIA DRAM DE 16 </a:t>
            </a:r>
            <a:r>
              <a:rPr lang="es-ES_tradnl" dirty="0" err="1"/>
              <a:t>MiBITS</a:t>
            </a:r>
            <a:r>
              <a:rPr lang="es-ES_tradnl" dirty="0"/>
              <a:t> (16 Mib)</a:t>
            </a:r>
            <a:endParaRPr lang="es-ES" dirty="0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19BCD7A5-0D41-46A0-8C73-F49D8EBB6F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7170" y="1732144"/>
            <a:ext cx="8229600" cy="41148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rgbClr val="FFFF00"/>
                </a:solidFill>
                <a:latin typeface="Arial" charset="0"/>
              </a:rPr>
              <a:t>LAS CELDAS SE DISPONEN EN CUATRO MÓDULOS DE 4 MEBIBITS CADA UNO (4 </a:t>
            </a:r>
            <a:r>
              <a:rPr lang="es-ES_tradnl" b="1" dirty="0" err="1">
                <a:solidFill>
                  <a:srgbClr val="FFFF00"/>
                </a:solidFill>
                <a:latin typeface="Arial" charset="0"/>
              </a:rPr>
              <a:t>Mibits</a:t>
            </a:r>
            <a:r>
              <a:rPr lang="es-ES_tradnl" b="1" dirty="0">
                <a:solidFill>
                  <a:srgbClr val="FFFF00"/>
                </a:solidFill>
                <a:latin typeface="Arial" charset="0"/>
              </a:rPr>
              <a:t> = 4 Mib), DANDO UN TOTAL DE 16 </a:t>
            </a:r>
            <a:r>
              <a:rPr lang="es-ES_tradnl" b="1" dirty="0" err="1">
                <a:solidFill>
                  <a:srgbClr val="FFFF00"/>
                </a:solidFill>
                <a:latin typeface="Arial" charset="0"/>
              </a:rPr>
              <a:t>Mibits</a:t>
            </a:r>
            <a:r>
              <a:rPr lang="es-ES_tradnl" b="1" dirty="0">
                <a:solidFill>
                  <a:srgbClr val="FFFF00"/>
                </a:solidFill>
                <a:latin typeface="Arial" charset="0"/>
              </a:rPr>
              <a:t> = 16 Mib.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rgbClr val="FFFF00"/>
                </a:solidFill>
                <a:latin typeface="Arial" charset="0"/>
              </a:rPr>
              <a:t>CADA MÓDULO POSEE 2.048 X 2.048 CELDAS DE BIT = 4.194.304 CELDAS DE BIT.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rgbClr val="FFFF00"/>
                </a:solidFill>
                <a:latin typeface="Arial" charset="0"/>
              </a:rPr>
              <a:t>EL SISTEMA DE ACCESO PERMITE LEER PALABRAS DE CUATRO BITS, UN BIT POR CADA MÓDULO.</a:t>
            </a:r>
            <a:endParaRPr lang="es-ES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DF2F8EC7-7662-4328-98C0-1561087D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28BBCE8C-D897-4E42-8E40-B8FA36F7694B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52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C9FB6796-3C0B-4307-A0D5-2B73836AE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908175" cy="4149725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 dirty="0"/>
              <a:t>ESQUEMA DE LA DRAM</a:t>
            </a:r>
            <a:endParaRPr lang="es-ES" sz="4000" dirty="0"/>
          </a:p>
        </p:txBody>
      </p:sp>
      <p:graphicFrame>
        <p:nvGraphicFramePr>
          <p:cNvPr id="88067" name="Object 4">
            <a:extLst>
              <a:ext uri="{FF2B5EF4-FFF2-40B4-BE49-F238E27FC236}">
                <a16:creationId xmlns:a16="http://schemas.microsoft.com/office/drawing/2014/main" id="{729D2D93-E540-4E74-B43D-2AA977C7A59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835150" y="303213"/>
          <a:ext cx="6985000" cy="653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398618" imgH="5053889" progId="">
                  <p:embed/>
                </p:oleObj>
              </mc:Choice>
              <mc:Fallback>
                <p:oleObj name="Documento" r:id="rId3" imgW="5398618" imgH="5053889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03213"/>
                        <a:ext cx="6985000" cy="65389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3FBB2613-26A5-4746-ACA4-51864C1BE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D50B874A-87E3-4E45-BED9-BAD1A81BD011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53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A51DDE42-E556-4398-8DE5-4120A56C7B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SEÑALES DE CONTROL APLICADAS AL CHIP</a:t>
            </a:r>
            <a:endParaRPr lang="es-ES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035B68C6-B599-4684-ADB7-35F956109F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2724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s-ES_tradnl" dirty="0"/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latin typeface="AvantGarde Md BT" pitchFamily="34" charset="0"/>
              </a:rPr>
              <a:t>RAS: ROW ADDRESS SELECT (SELECCIÓN DIRECCIÓN FILA)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latin typeface="AvantGarde Md BT" pitchFamily="34" charset="0"/>
              </a:rPr>
              <a:t>CAS: COLUMN ADDRESS SELECT (SELECCIÓN DIRECCIÓN COLUMNA)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latin typeface="AvantGarde Md BT" pitchFamily="34" charset="0"/>
              </a:rPr>
              <a:t>WE: WRITE ENABLE (HABILITACIÓN ESCRITURA)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latin typeface="AvantGarde Md BT" pitchFamily="34" charset="0"/>
              </a:rPr>
              <a:t>OE: OUTPUT ENABLE (HABILITACIÓN SALIDA DATOS, OPERACIÓN LECTURA)</a:t>
            </a:r>
            <a:endParaRPr lang="es-ES" b="1" dirty="0">
              <a:latin typeface="AvantGarde Md BT" pitchFamily="34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4E1BA84A-1172-4B76-A555-B9451125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B6DA71A5-EA44-40CE-8680-72780F2D3E4E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54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10C22582-4EAA-4D4E-85EE-91B02C77F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54559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 dirty="0"/>
              <a:t>TERMINALES DEL CHIP</a:t>
            </a:r>
            <a:endParaRPr lang="es-ES" sz="40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5FC9E36-8CC4-4166-9A8D-65F918D541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35559"/>
            <a:ext cx="8229600" cy="4760441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>
                <a:latin typeface="AvantGarde Md BT" pitchFamily="34" charset="0"/>
              </a:rPr>
              <a:t>ONCE LINEAS DE DIRECCIONES (A</a:t>
            </a:r>
            <a:r>
              <a:rPr lang="es-ES_tradnl" b="1" baseline="-25000" dirty="0">
                <a:latin typeface="AvantGarde Md BT" pitchFamily="34" charset="0"/>
              </a:rPr>
              <a:t>0</a:t>
            </a:r>
            <a:r>
              <a:rPr lang="es-ES_tradnl" b="1" dirty="0">
                <a:latin typeface="AvantGarde Md BT" pitchFamily="34" charset="0"/>
              </a:rPr>
              <a:t>, A</a:t>
            </a:r>
            <a:r>
              <a:rPr lang="es-ES_tradnl" b="1" baseline="-25000" dirty="0">
                <a:latin typeface="AvantGarde Md BT" pitchFamily="34" charset="0"/>
              </a:rPr>
              <a:t>1</a:t>
            </a:r>
            <a:r>
              <a:rPr lang="es-ES_tradnl" b="1" dirty="0">
                <a:latin typeface="AvantGarde Md BT" pitchFamily="34" charset="0"/>
              </a:rPr>
              <a:t>, A</a:t>
            </a:r>
            <a:r>
              <a:rPr lang="es-ES_tradnl" b="1" baseline="-25000" dirty="0">
                <a:latin typeface="AvantGarde Md BT" pitchFamily="34" charset="0"/>
              </a:rPr>
              <a:t>2</a:t>
            </a:r>
            <a:r>
              <a:rPr lang="es-ES_tradnl" b="1" dirty="0">
                <a:latin typeface="AvantGarde Md BT" pitchFamily="34" charset="0"/>
              </a:rPr>
              <a:t>, A</a:t>
            </a:r>
            <a:r>
              <a:rPr lang="es-ES_tradnl" b="1" baseline="-25000" dirty="0">
                <a:latin typeface="AvantGarde Md BT" pitchFamily="34" charset="0"/>
              </a:rPr>
              <a:t>3</a:t>
            </a:r>
            <a:r>
              <a:rPr lang="es-ES_tradnl" b="1" dirty="0">
                <a:latin typeface="AvantGarde Md BT" pitchFamily="34" charset="0"/>
              </a:rPr>
              <a:t>, A</a:t>
            </a:r>
            <a:r>
              <a:rPr lang="es-ES_tradnl" b="1" baseline="-25000" dirty="0">
                <a:latin typeface="AvantGarde Md BT" pitchFamily="34" charset="0"/>
              </a:rPr>
              <a:t>4</a:t>
            </a:r>
            <a:r>
              <a:rPr lang="es-ES_tradnl" b="1" dirty="0">
                <a:latin typeface="AvantGarde Md BT" pitchFamily="34" charset="0"/>
              </a:rPr>
              <a:t>, A</a:t>
            </a:r>
            <a:r>
              <a:rPr lang="es-ES_tradnl" b="1" baseline="-25000" dirty="0">
                <a:latin typeface="AvantGarde Md BT" pitchFamily="34" charset="0"/>
              </a:rPr>
              <a:t>5</a:t>
            </a:r>
            <a:r>
              <a:rPr lang="es-ES_tradnl" b="1" dirty="0">
                <a:latin typeface="AvantGarde Md BT" pitchFamily="34" charset="0"/>
              </a:rPr>
              <a:t>, A</a:t>
            </a:r>
            <a:r>
              <a:rPr lang="es-ES_tradnl" b="1" baseline="-25000" dirty="0">
                <a:latin typeface="AvantGarde Md BT" pitchFamily="34" charset="0"/>
              </a:rPr>
              <a:t>6</a:t>
            </a:r>
            <a:r>
              <a:rPr lang="es-ES_tradnl" b="1" dirty="0">
                <a:latin typeface="AvantGarde Md BT" pitchFamily="34" charset="0"/>
              </a:rPr>
              <a:t>, A</a:t>
            </a:r>
            <a:r>
              <a:rPr lang="es-ES_tradnl" b="1" baseline="-25000" dirty="0">
                <a:latin typeface="AvantGarde Md BT" pitchFamily="34" charset="0"/>
              </a:rPr>
              <a:t>7</a:t>
            </a:r>
            <a:r>
              <a:rPr lang="es-ES_tradnl" b="1" dirty="0">
                <a:latin typeface="AvantGarde Md BT" pitchFamily="34" charset="0"/>
              </a:rPr>
              <a:t>, A</a:t>
            </a:r>
            <a:r>
              <a:rPr lang="es-ES_tradnl" b="1" baseline="-25000" dirty="0">
                <a:latin typeface="AvantGarde Md BT" pitchFamily="34" charset="0"/>
              </a:rPr>
              <a:t>8</a:t>
            </a:r>
            <a:r>
              <a:rPr lang="es-ES_tradnl" b="1" dirty="0">
                <a:latin typeface="AvantGarde Md BT" pitchFamily="34" charset="0"/>
              </a:rPr>
              <a:t>, A</a:t>
            </a:r>
            <a:r>
              <a:rPr lang="es-ES_tradnl" b="1" baseline="-25000" dirty="0">
                <a:latin typeface="AvantGarde Md BT" pitchFamily="34" charset="0"/>
              </a:rPr>
              <a:t>9</a:t>
            </a:r>
            <a:r>
              <a:rPr lang="es-ES_tradnl" b="1" dirty="0">
                <a:latin typeface="AvantGarde Md BT" pitchFamily="34" charset="0"/>
              </a:rPr>
              <a:t> , A</a:t>
            </a:r>
            <a:r>
              <a:rPr lang="es-ES_tradnl" b="1" baseline="-25000" dirty="0">
                <a:latin typeface="AvantGarde Md BT" pitchFamily="34" charset="0"/>
              </a:rPr>
              <a:t>10</a:t>
            </a:r>
            <a:r>
              <a:rPr lang="es-ES_tradnl" b="1" dirty="0">
                <a:latin typeface="AvantGarde Md BT" pitchFamily="34" charset="0"/>
              </a:rPr>
              <a:t>)</a:t>
            </a:r>
          </a:p>
          <a:p>
            <a:pPr eaLnBrk="1" hangingPunct="1">
              <a:defRPr/>
            </a:pPr>
            <a:r>
              <a:rPr lang="es-ES_tradnl" b="1" dirty="0">
                <a:latin typeface="AvantGarde Md BT" pitchFamily="34" charset="0"/>
              </a:rPr>
              <a:t>CUATRO LÍNEAS DE DATOS (D</a:t>
            </a:r>
            <a:r>
              <a:rPr lang="es-ES_tradnl" b="1" baseline="-25000" dirty="0">
                <a:latin typeface="AvantGarde Md BT" pitchFamily="34" charset="0"/>
              </a:rPr>
              <a:t>1</a:t>
            </a:r>
            <a:r>
              <a:rPr lang="es-ES_tradnl" b="1" dirty="0">
                <a:latin typeface="AvantGarde Md BT" pitchFamily="34" charset="0"/>
              </a:rPr>
              <a:t>, D</a:t>
            </a:r>
            <a:r>
              <a:rPr lang="es-ES_tradnl" b="1" baseline="-25000" dirty="0">
                <a:latin typeface="AvantGarde Md BT" pitchFamily="34" charset="0"/>
              </a:rPr>
              <a:t>2</a:t>
            </a:r>
            <a:r>
              <a:rPr lang="es-ES_tradnl" b="1" dirty="0">
                <a:latin typeface="AvantGarde Md BT" pitchFamily="34" charset="0"/>
              </a:rPr>
              <a:t>, D</a:t>
            </a:r>
            <a:r>
              <a:rPr lang="es-ES_tradnl" b="1" baseline="-25000" dirty="0">
                <a:latin typeface="AvantGarde Md BT" pitchFamily="34" charset="0"/>
              </a:rPr>
              <a:t>3</a:t>
            </a:r>
            <a:r>
              <a:rPr lang="es-ES_tradnl" b="1" dirty="0">
                <a:latin typeface="AvantGarde Md BT" pitchFamily="34" charset="0"/>
              </a:rPr>
              <a:t>, D</a:t>
            </a:r>
            <a:r>
              <a:rPr lang="es-ES_tradnl" b="1" baseline="-25000" dirty="0">
                <a:latin typeface="AvantGarde Md BT" pitchFamily="34" charset="0"/>
              </a:rPr>
              <a:t>4</a:t>
            </a:r>
            <a:r>
              <a:rPr lang="es-ES_tradnl" b="1" dirty="0">
                <a:latin typeface="AvantGarde Md BT" pitchFamily="34" charset="0"/>
              </a:rPr>
              <a:t>).</a:t>
            </a:r>
          </a:p>
          <a:p>
            <a:pPr eaLnBrk="1" hangingPunct="1">
              <a:defRPr/>
            </a:pPr>
            <a:r>
              <a:rPr lang="es-ES_tradnl" b="1" dirty="0">
                <a:latin typeface="AvantGarde Md BT" pitchFamily="34" charset="0"/>
              </a:rPr>
              <a:t>CUATRO LÍNEAS DE CONTROL (RAS, CAS, WE,OE).</a:t>
            </a:r>
          </a:p>
          <a:p>
            <a:pPr eaLnBrk="1" hangingPunct="1">
              <a:defRPr/>
            </a:pPr>
            <a:r>
              <a:rPr lang="es-ES_tradnl" b="1" dirty="0">
                <a:latin typeface="AvantGarde Md BT" pitchFamily="34" charset="0"/>
              </a:rPr>
              <a:t>CUATRO LÍNEAS PARA ALIMENTACIÓN SIMÉTRICA (2 x V</a:t>
            </a:r>
            <a:r>
              <a:rPr lang="es-ES_tradnl" b="1" baseline="-25000" dirty="0">
                <a:latin typeface="AvantGarde Md BT" pitchFamily="34" charset="0"/>
              </a:rPr>
              <a:t>CC </a:t>
            </a:r>
            <a:r>
              <a:rPr lang="es-ES_tradnl" b="1" dirty="0">
                <a:latin typeface="AvantGarde Md BT" pitchFamily="34" charset="0"/>
              </a:rPr>
              <a:t>Y</a:t>
            </a:r>
            <a:r>
              <a:rPr lang="es-ES_tradnl" b="1" baseline="-25000" dirty="0">
                <a:latin typeface="AvantGarde Md BT" pitchFamily="34" charset="0"/>
              </a:rPr>
              <a:t> </a:t>
            </a:r>
            <a:r>
              <a:rPr lang="es-ES_tradnl" b="1" dirty="0">
                <a:latin typeface="AvantGarde Md BT" pitchFamily="34" charset="0"/>
              </a:rPr>
              <a:t>2 x V</a:t>
            </a:r>
            <a:r>
              <a:rPr lang="es-ES_tradnl" b="1" baseline="-25000" dirty="0">
                <a:latin typeface="AvantGarde Md BT" pitchFamily="34" charset="0"/>
              </a:rPr>
              <a:t>SS</a:t>
            </a:r>
            <a:r>
              <a:rPr lang="es-ES_tradnl" b="1" dirty="0">
                <a:latin typeface="AvantGarde Md BT" pitchFamily="34" charset="0"/>
              </a:rPr>
              <a:t>).</a:t>
            </a:r>
          </a:p>
          <a:p>
            <a:pPr eaLnBrk="1" hangingPunct="1">
              <a:defRPr/>
            </a:pPr>
            <a:r>
              <a:rPr lang="es-ES_tradnl" b="1" dirty="0">
                <a:latin typeface="AvantGarde Md BT" pitchFamily="34" charset="0"/>
              </a:rPr>
              <a:t>EN TOTAL TIENE 24 TERMINALES, 12 A CADA LADO, DE LOS CUALES UNO NO SE USA (NC).</a:t>
            </a:r>
            <a:r>
              <a:rPr lang="es-ES_tradnl" dirty="0"/>
              <a:t> </a:t>
            </a:r>
            <a:endParaRPr lang="es-ES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31FAB485-89DB-44E7-AB3A-A69B4C35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FD42D1EF-D3DE-4AB6-AD45-1562C556C7B9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55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3A9471C9-E96F-48AF-A234-34A02DF8D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686800" cy="487362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3200" b="1">
                <a:latin typeface="AvantGarde Md BT" pitchFamily="34" charset="0"/>
              </a:rPr>
              <a:t>DISPOSICIÓN DE TERMINALES DEL CHIP</a:t>
            </a:r>
            <a:endParaRPr lang="es-ES" sz="3200"/>
          </a:p>
        </p:txBody>
      </p:sp>
      <p:graphicFrame>
        <p:nvGraphicFramePr>
          <p:cNvPr id="94211" name="Object 10">
            <a:extLst>
              <a:ext uri="{FF2B5EF4-FFF2-40B4-BE49-F238E27FC236}">
                <a16:creationId xmlns:a16="http://schemas.microsoft.com/office/drawing/2014/main" id="{1560F401-4754-48E5-A5D9-DD2DFBF0C16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614613" y="692150"/>
          <a:ext cx="4419600" cy="616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3006547" imgH="4193438" progId="">
                  <p:embed/>
                </p:oleObj>
              </mc:Choice>
              <mc:Fallback>
                <p:oleObj name="Documento" r:id="rId3" imgW="3006547" imgH="4193438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11974"/>
                      <a:stretch>
                        <a:fillRect/>
                      </a:stretch>
                    </p:blipFill>
                    <p:spPr bwMode="auto">
                      <a:xfrm>
                        <a:off x="2614613" y="692150"/>
                        <a:ext cx="4419600" cy="61658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66FFCC"/>
                          </a:gs>
                          <a:gs pos="100000">
                            <a:srgbClr val="FFFFFF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F9A8B736-205F-4DCA-8CD1-A7B904C9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211669CC-E615-4F69-88D9-7C4C534CEE65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56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12633AB-F9FB-45B5-BE40-F234B7C98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LÓGICA DE CHIPS</a:t>
            </a:r>
            <a:endParaRPr lang="es-ES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A7D1BCD-BF44-4FFD-BA4F-E1DBA1EBD6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s-ES_tradnl" b="1" dirty="0">
                <a:latin typeface="AvantGarde Md BT" pitchFamily="34" charset="0"/>
              </a:rPr>
              <a:t>CADA CHIP INTEGRADO TIENE UNA CIERTA CAPACIDAD DE MEMORIA.</a:t>
            </a:r>
          </a:p>
          <a:p>
            <a:pPr eaLnBrk="1" hangingPunct="1">
              <a:defRPr/>
            </a:pPr>
            <a:r>
              <a:rPr lang="es-ES_tradnl" b="1" dirty="0">
                <a:latin typeface="AvantGarde Md BT" pitchFamily="34" charset="0"/>
              </a:rPr>
              <a:t>PARA AUMENTAR LA CAPACIDAD DE LA MEMORIA SE COMBINAN VARIOS CHIPS.</a:t>
            </a:r>
          </a:p>
          <a:p>
            <a:pPr algn="just" eaLnBrk="1" hangingPunct="1">
              <a:defRPr/>
            </a:pPr>
            <a:r>
              <a:rPr lang="es-ES_tradnl" b="1" dirty="0">
                <a:latin typeface="AvantGarde Md BT" pitchFamily="34" charset="0"/>
              </a:rPr>
              <a:t>PARA ELLO TODOS TIENEN UNA ENTRADA DENOMINADA CHIP SELECT. (SELECCIÓN DEL CHIP)</a:t>
            </a:r>
            <a:endParaRPr lang="es-ES" b="1" dirty="0">
              <a:latin typeface="AvantGarde Md BT" pitchFamily="34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F6ACA337-7FFA-4FED-AEB2-CF52437A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1920FE38-B4D4-4EB0-AE1C-434BA8213B87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57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0F63F4CF-189D-4134-9B91-228B970B2D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476375" cy="4776788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/>
              <a:t>UTILIZA-CIÓN DE VARIOS CHIPS</a:t>
            </a:r>
            <a:endParaRPr lang="es-ES" sz="4000"/>
          </a:p>
        </p:txBody>
      </p:sp>
      <p:graphicFrame>
        <p:nvGraphicFramePr>
          <p:cNvPr id="98307" name="Object 4">
            <a:extLst>
              <a:ext uri="{FF2B5EF4-FFF2-40B4-BE49-F238E27FC236}">
                <a16:creationId xmlns:a16="http://schemas.microsoft.com/office/drawing/2014/main" id="{459013A3-A938-486D-A935-0D0F95F0C81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727200" y="-7938"/>
          <a:ext cx="7559675" cy="686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391150" imgH="4895850" progId="">
                  <p:embed/>
                </p:oleObj>
              </mc:Choice>
              <mc:Fallback>
                <p:oleObj name="Documento" r:id="rId3" imgW="5391150" imgH="489585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-7938"/>
                        <a:ext cx="7559675" cy="68659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3327200-7D45-4DEE-AC54-A3015F15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7AF8504A-7F8C-4AA0-9DC7-40B8F15AA912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58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84338021-D85E-475D-9A77-AA6598CAAE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DISPOSICIÓN DE CADA CHIP</a:t>
            </a:r>
            <a:endParaRPr lang="es-ES"/>
          </a:p>
        </p:txBody>
      </p:sp>
      <p:graphicFrame>
        <p:nvGraphicFramePr>
          <p:cNvPr id="100355" name="Object 4">
            <a:extLst>
              <a:ext uri="{FF2B5EF4-FFF2-40B4-BE49-F238E27FC236}">
                <a16:creationId xmlns:a16="http://schemas.microsoft.com/office/drawing/2014/main" id="{B922FB10-4609-406D-A709-9870D61AA15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88913" y="1714500"/>
          <a:ext cx="8477250" cy="404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005137" imgH="2387065" progId="">
                  <p:embed/>
                </p:oleObj>
              </mc:Choice>
              <mc:Fallback>
                <p:oleObj name="Documento" r:id="rId3" imgW="5005137" imgH="238706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188"/>
                      <a:stretch>
                        <a:fillRect/>
                      </a:stretch>
                    </p:blipFill>
                    <p:spPr bwMode="auto">
                      <a:xfrm>
                        <a:off x="188913" y="1714500"/>
                        <a:ext cx="8477250" cy="404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195A508-9243-47B7-9681-C80E71AF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DFD27037-C7D6-4820-AAB4-9D83A31D4FFA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59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4C8DB-9D77-4454-AB27-135616C9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DEFINICIONES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A62195-3E75-43E9-B433-971CDF62E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43400"/>
          </a:xfrm>
        </p:spPr>
        <p:txBody>
          <a:bodyPr/>
          <a:lstStyle/>
          <a:p>
            <a:pPr algn="just">
              <a:defRPr/>
            </a:pP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LECTURA/ESCRITURA</a:t>
            </a:r>
            <a:r>
              <a:rPr lang="es-ES" b="1" dirty="0">
                <a:solidFill>
                  <a:srgbClr val="CCFF33"/>
                </a:solidFill>
                <a:effectLst/>
              </a:rPr>
              <a:t>: 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Denominamos lectura al efecto de transferir el contenido de una celda de memoria a un registro cualquiera de la máquina</a:t>
            </a:r>
            <a:r>
              <a:rPr lang="es-ES" b="1" dirty="0">
                <a:effectLst/>
              </a:rPr>
              <a:t>, generalmente el registro de salida de la memoria. Del mismo modo,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denominamos escritura al proceso inverso, o sea el de almacenar una información en una celda</a:t>
            </a:r>
            <a:r>
              <a:rPr lang="es-ES" b="1" dirty="0">
                <a:effectLst/>
              </a:rPr>
              <a:t>.</a:t>
            </a:r>
            <a:endParaRPr lang="es-AR" dirty="0">
              <a:effectLst/>
            </a:endParaRPr>
          </a:p>
          <a:p>
            <a:pPr algn="just">
              <a:defRPr/>
            </a:pP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ambos casos es necesario primero direccionar la celda </a:t>
            </a:r>
            <a:r>
              <a:rPr lang="es-ES" b="1" dirty="0">
                <a:effectLst/>
              </a:rPr>
              <a:t>y luego de ubicada la misma, producir la transferencia de la información en el sentido deseado.</a:t>
            </a:r>
            <a:endParaRPr lang="es-AR" dirty="0">
              <a:effectLst/>
            </a:endParaRPr>
          </a:p>
          <a:p>
            <a:pPr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C0D391-1543-44B6-8A71-208CAC69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7C5026-7AA7-4BA1-8399-B5DAF4F3D326}" type="slidenum">
              <a:rPr lang="es-ES" altLang="es-AR" smtClean="0"/>
              <a:pPr>
                <a:defRPr/>
              </a:pPr>
              <a:t>6</a:t>
            </a:fld>
            <a:endParaRPr lang="es-ES" altLang="es-AR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74F00A81-9F50-4AFB-A784-E2CD53C506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476250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2800" dirty="0"/>
              <a:t>ORGANIZACIÓN POR MÓDULOS PARA UN MEBIBYTE (1 MiB)</a:t>
            </a:r>
            <a:endParaRPr lang="es-ES" sz="2800" dirty="0"/>
          </a:p>
        </p:txBody>
      </p:sp>
      <p:graphicFrame>
        <p:nvGraphicFramePr>
          <p:cNvPr id="102403" name="Object 4">
            <a:extLst>
              <a:ext uri="{FF2B5EF4-FFF2-40B4-BE49-F238E27FC236}">
                <a16:creationId xmlns:a16="http://schemas.microsoft.com/office/drawing/2014/main" id="{86F64965-99EA-4F82-991E-7A4AB1B9AD7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331913" y="501650"/>
          <a:ext cx="6624637" cy="631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484571" imgH="5228539" progId="">
                  <p:embed/>
                </p:oleObj>
              </mc:Choice>
              <mc:Fallback>
                <p:oleObj name="Documento" r:id="rId3" imgW="5484571" imgH="5228539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01650"/>
                        <a:ext cx="6624637" cy="63166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268FADF4-69E0-4FAB-A930-E958CFDA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EA94959C-88CB-4D54-B9E0-B53A28414F78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60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2C802FE-6CCE-4ECF-A81A-20955AFCE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EXPLICACIÓN DEL MÓDULO</a:t>
            </a:r>
            <a:endParaRPr lang="es-ES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FED0F7FB-57CC-47EB-A371-CAB3B3F13C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08050"/>
            <a:ext cx="8229600" cy="51879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s-ES_tradnl" dirty="0"/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rgbClr val="FFFF00"/>
                </a:solidFill>
                <a:latin typeface="AvantGarde Md BT" pitchFamily="34" charset="0"/>
              </a:rPr>
              <a:t>SON CHIPS DONDE ES DIRECCIONABLE CADA BIT (512 palabras x 512 bits = 262.144 bits, 262.144 b / 1.024 b/Kib  = 256 Kib 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rgbClr val="FFFF00"/>
                </a:solidFill>
                <a:latin typeface="AvantGarde Md BT" pitchFamily="34" charset="0"/>
              </a:rPr>
              <a:t>CON 8 CHIPS (DE 256 Kib C/U) SE LLEGA A LEER 256 Ki PALABRAS DE OCHO BITS</a:t>
            </a:r>
            <a:endParaRPr lang="es-ES" b="1" dirty="0">
              <a:solidFill>
                <a:srgbClr val="FFFF00"/>
              </a:solidFill>
              <a:latin typeface="AvantGarde Md BT" pitchFamily="34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rgbClr val="FFFF00"/>
                </a:solidFill>
                <a:latin typeface="AvantGarde Md BT" pitchFamily="34" charset="0"/>
              </a:rPr>
              <a:t>CADA MÓDULO ES DE 256 Ki PALABRAS DE 8 BITS (256 </a:t>
            </a:r>
            <a:r>
              <a:rPr lang="es-ES_tradnl" b="1" dirty="0" err="1">
                <a:solidFill>
                  <a:srgbClr val="FFFF00"/>
                </a:solidFill>
                <a:latin typeface="AvantGarde Md BT" pitchFamily="34" charset="0"/>
              </a:rPr>
              <a:t>KiBytes</a:t>
            </a:r>
            <a:r>
              <a:rPr lang="es-ES_tradnl" b="1" dirty="0">
                <a:solidFill>
                  <a:srgbClr val="FFFF00"/>
                </a:solidFill>
                <a:latin typeface="AvantGarde Md BT" pitchFamily="34" charset="0"/>
              </a:rPr>
              <a:t> = 256 KiB)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rgbClr val="FFFF00"/>
                </a:solidFill>
                <a:latin typeface="AvantGarde Md BT" pitchFamily="34" charset="0"/>
              </a:rPr>
              <a:t>CADA MÓDULO PRECISA 18 BITS DE DIRECCION (2</a:t>
            </a:r>
            <a:r>
              <a:rPr lang="es-ES_tradnl" b="1" baseline="30000" dirty="0">
                <a:solidFill>
                  <a:srgbClr val="FFFF00"/>
                </a:solidFill>
                <a:latin typeface="AvantGarde Md BT" pitchFamily="34" charset="0"/>
              </a:rPr>
              <a:t>18</a:t>
            </a:r>
            <a:r>
              <a:rPr lang="es-ES_tradnl" b="1" dirty="0">
                <a:solidFill>
                  <a:srgbClr val="FFFF00"/>
                </a:solidFill>
                <a:latin typeface="AvantGarde Md BT" pitchFamily="34" charset="0"/>
              </a:rPr>
              <a:t> = 262.144 direcciones,  262.144 / 1.024 /Ki = 256 Ki direcciones)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3845C8F5-36F9-46D7-A576-50B14EF3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C900652F-36F7-410A-BD40-86FFAD803000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61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4223A8B-B3C2-45F9-A4F4-786C47A87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5672"/>
          </a:xfrm>
        </p:spPr>
        <p:txBody>
          <a:bodyPr/>
          <a:lstStyle/>
          <a:p>
            <a:pPr algn="l" eaLnBrk="1" hangingPunct="1">
              <a:defRPr/>
            </a:pPr>
            <a:endParaRPr lang="es-ES" sz="3200" dirty="0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CD426B64-7457-44E1-A3EE-4A38073084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12" y="932384"/>
            <a:ext cx="8352928" cy="559224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s-ES_tradnl" sz="2400" b="1" dirty="0">
                <a:solidFill>
                  <a:srgbClr val="00FFFF"/>
                </a:solidFill>
                <a:latin typeface="Arial" charset="0"/>
              </a:rPr>
              <a:t>CON CUATRO MODULOS IGUALES SE LLEGA A 1 Mi PALABRAS  DE 8 BITS ( 1 </a:t>
            </a:r>
            <a:r>
              <a:rPr lang="es-ES_tradnl" sz="2400" b="1" dirty="0" err="1">
                <a:solidFill>
                  <a:srgbClr val="00FFFF"/>
                </a:solidFill>
                <a:latin typeface="Arial" charset="0"/>
              </a:rPr>
              <a:t>MiByte</a:t>
            </a:r>
            <a:r>
              <a:rPr lang="es-ES_tradnl" sz="2400" b="1" dirty="0">
                <a:solidFill>
                  <a:srgbClr val="00FFFF"/>
                </a:solidFill>
                <a:latin typeface="Arial" charset="0"/>
              </a:rPr>
              <a:t> = 8 </a:t>
            </a:r>
            <a:r>
              <a:rPr lang="es-ES_tradnl" sz="2400" b="1" dirty="0" err="1">
                <a:solidFill>
                  <a:srgbClr val="00FFFF"/>
                </a:solidFill>
                <a:latin typeface="Arial" charset="0"/>
              </a:rPr>
              <a:t>Mibits</a:t>
            </a:r>
            <a:r>
              <a:rPr lang="es-ES_tradnl" sz="2400" b="1" dirty="0">
                <a:solidFill>
                  <a:srgbClr val="00FFFF"/>
                </a:solidFill>
                <a:latin typeface="Arial" charset="0"/>
              </a:rPr>
              <a:t>).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2400" b="1" dirty="0">
                <a:solidFill>
                  <a:srgbClr val="00FFFF"/>
                </a:solidFill>
                <a:latin typeface="Arial" charset="0"/>
              </a:rPr>
              <a:t>SE USAN CUATRO COLUMNAS DE CHIPS, CADA COLUMNA TIENE UNA MATRIZ DE 256 Ki PALABRAS  DE 8 BITS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2400" b="1" dirty="0">
                <a:solidFill>
                  <a:srgbClr val="00FFFF"/>
                </a:solidFill>
                <a:latin typeface="Arial" charset="0"/>
              </a:rPr>
              <a:t>SE USAN 20 LÍNEAS DE DIRECCIÓN 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s-ES_tradnl" sz="2400" b="1" dirty="0">
                <a:solidFill>
                  <a:srgbClr val="00FFFF"/>
                </a:solidFill>
                <a:latin typeface="Arial" charset="0"/>
              </a:rPr>
              <a:t>   ( 2</a:t>
            </a:r>
            <a:r>
              <a:rPr lang="es-ES_tradnl" sz="2400" b="1" baseline="30000" dirty="0">
                <a:solidFill>
                  <a:srgbClr val="00FFFF"/>
                </a:solidFill>
                <a:latin typeface="Arial" charset="0"/>
              </a:rPr>
              <a:t>20</a:t>
            </a:r>
            <a:r>
              <a:rPr lang="es-ES_tradnl" sz="2400" b="1" dirty="0">
                <a:solidFill>
                  <a:srgbClr val="00FFFF"/>
                </a:solidFill>
                <a:latin typeface="Arial" charset="0"/>
              </a:rPr>
              <a:t> = 1.048.576 direcciones, 1.048.576  / 1.024 /Ki                         =  1.024 Ki, 1.024 Ki / 1.024 Ki/Mi = 1 Mi direcciones)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sz="2400" b="1" dirty="0">
                <a:solidFill>
                  <a:srgbClr val="00FFFF"/>
                </a:solidFill>
                <a:latin typeface="Arial" charset="0"/>
              </a:rPr>
              <a:t>LOS 18 BITS MENOS SIGNIFICATIVOS SE ALIMENTAN A LOS 32 MÓDULOS  (8 chips/grupo x 4 grupos = 32 chips)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sz="2400" b="1" dirty="0">
                <a:solidFill>
                  <a:srgbClr val="00FFFF"/>
                </a:solidFill>
                <a:latin typeface="Arial" charset="0"/>
              </a:rPr>
              <a:t>LOS DOS BITS DE MAYOR ORDEN SON LA ENTRADA DE UNA LÓGICA DE SELECCIÓN DE GRUPO, QUE ENVÍA EL “CHIP SELECT” A UNA DE LAS CUATRO COLUMNAS DE MÓDULOS.</a:t>
            </a:r>
            <a:endParaRPr lang="es-ES" sz="2400" b="1" dirty="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8FBBD9DD-E3E3-4DD6-ADC9-8FB67987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7893FA3B-D2E8-4165-83F8-09B02DF45D10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62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14B02-375B-44E7-A190-ADD3B8589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65" y="166687"/>
            <a:ext cx="8229600" cy="1371600"/>
          </a:xfrm>
        </p:spPr>
        <p:txBody>
          <a:bodyPr/>
          <a:lstStyle/>
          <a:p>
            <a:pPr>
              <a:defRPr/>
            </a:pPr>
            <a:r>
              <a:rPr lang="es-AR" sz="4000" b="1" dirty="0">
                <a:effectLst/>
              </a:rPr>
              <a:t>Ocho chips SRAM de 128 Ki x 8 que forman una unidad de memoria de 256 Ki x 32 (8 Mib)</a:t>
            </a:r>
            <a:endParaRPr lang="es-AR" sz="4000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1D915F-2345-417A-8AC9-E6300687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8E1326-9C8E-44DE-8C5F-D6EA60828EF5}" type="slidenum">
              <a:rPr lang="es-ES" altLang="es-AR" smtClean="0"/>
              <a:pPr>
                <a:defRPr/>
              </a:pPr>
              <a:t>63</a:t>
            </a:fld>
            <a:endParaRPr lang="es-ES" altLang="es-AR"/>
          </a:p>
        </p:txBody>
      </p:sp>
      <p:pic>
        <p:nvPicPr>
          <p:cNvPr id="108548" name="Marcador de contenido 4">
            <a:extLst>
              <a:ext uri="{FF2B5EF4-FFF2-40B4-BE49-F238E27FC236}">
                <a16:creationId xmlns:a16="http://schemas.microsoft.com/office/drawing/2014/main" id="{07423A87-AC57-401E-9081-9CD177195263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6425" y="1616075"/>
            <a:ext cx="7931150" cy="5183188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F404A-A627-440B-B615-5EA50300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sz="4000" dirty="0">
                <a:effectLst/>
              </a:rPr>
              <a:t>Ocho chips SRAM de 128 Ki x 8 que forman una unidad de memoria de 256 Ki x 32 (8 Mib)</a:t>
            </a:r>
            <a:endParaRPr lang="es-AR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47A3C9-BBC3-4B0D-B863-44C7738E0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43400"/>
          </a:xfrm>
        </p:spPr>
        <p:txBody>
          <a:bodyPr/>
          <a:lstStyle/>
          <a:p>
            <a:pPr algn="just">
              <a:defRPr/>
            </a:pPr>
            <a:r>
              <a:rPr lang="es-AR" sz="2800" dirty="0">
                <a:effectLst/>
              </a:rPr>
              <a:t>Como consecuencia de que el ancho de palabra deseado es cuatro veces el del chip SRAM, se deben usar cuatro chips en paralelo. </a:t>
            </a:r>
          </a:p>
          <a:p>
            <a:pPr algn="just">
              <a:defRPr/>
            </a:pPr>
            <a:r>
              <a:rPr lang="es-AR" sz="2800" dirty="0">
                <a:effectLst/>
              </a:rPr>
              <a:t>Se necesitan dos hileras de chips para duplicar el número de palabras de 128 Ki a 256 Ki. La estructura requerida se muestra en la figura anterior (256 Ki x 32 bits = 8.192 Kib = 8 Mib).</a:t>
            </a:r>
          </a:p>
          <a:p>
            <a:pPr algn="just">
              <a:defRPr/>
            </a:pPr>
            <a:r>
              <a:rPr lang="es-AR" sz="2800" dirty="0">
                <a:effectLst/>
              </a:rPr>
              <a:t>El bit más significativo de la dirección de 18 bits se usa para elegir la hilera 0 o la hilera 1 de los chips SRAM. </a:t>
            </a:r>
          </a:p>
          <a:p>
            <a:pPr algn="just">
              <a:defRPr/>
            </a:pPr>
            <a:r>
              <a:rPr lang="es-AR" sz="2800" dirty="0">
                <a:effectLst/>
              </a:rPr>
              <a:t>Todas las otras señales de control de chip se unen externamente a las señales de control de entrada comunes de la unidad de memoria.</a:t>
            </a:r>
          </a:p>
          <a:p>
            <a:pPr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CDFE54-6DDC-4E2C-9A60-0321FAC5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2FD9FD-D6AB-4FCA-B7C4-6B995978E66D}" type="slidenum">
              <a:rPr lang="es-ES" altLang="es-AR" smtClean="0"/>
              <a:pPr>
                <a:defRPr/>
              </a:pPr>
              <a:t>64</a:t>
            </a:fld>
            <a:endParaRPr lang="es-ES" altLang="es-AR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8C4E43DF-F868-4DE8-9FB8-69BBED3957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ORGANIZACIÓN DE LAS MEMORIAS PARA PC’S</a:t>
            </a:r>
            <a:endParaRPr lang="es-E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8FEE5CA-55F1-4CF7-99E1-EC19579CCD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2205038"/>
            <a:ext cx="9144000" cy="3925887"/>
          </a:xfrm>
        </p:spPr>
        <p:txBody>
          <a:bodyPr/>
          <a:lstStyle/>
          <a:p>
            <a:pPr marL="609600" indent="-609600" eaLnBrk="1" hangingPunct="1">
              <a:defRPr/>
            </a:pPr>
            <a:r>
              <a:rPr lang="es-ES_tradnl" b="1" dirty="0">
                <a:solidFill>
                  <a:schemeClr val="folHlink"/>
                </a:solidFill>
                <a:latin typeface="Arial" charset="0"/>
              </a:rPr>
              <a:t>EN UNA PC HAY TRES TIPOS DE MEMORIAS (INBOARD MEMORY):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endParaRPr lang="es-ES_tradnl" b="1" dirty="0">
              <a:solidFill>
                <a:schemeClr val="folHlink"/>
              </a:solidFill>
              <a:latin typeface="Arial" charset="0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s-ES_tradnl" b="1" dirty="0">
                <a:solidFill>
                  <a:srgbClr val="FFFF00"/>
                </a:solidFill>
                <a:latin typeface="AvantGarde Md BT" pitchFamily="34" charset="0"/>
              </a:rPr>
              <a:t>LA MEMORIA DEL BIOS, QUE ES ROM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s-ES_tradnl" b="1" dirty="0">
                <a:solidFill>
                  <a:srgbClr val="FFFF00"/>
                </a:solidFill>
                <a:latin typeface="AvantGarde Md BT" pitchFamily="34" charset="0"/>
              </a:rPr>
              <a:t>LA PRINCIPAL O CENTRAL, QUE ES TIPO DRAM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s-ES_tradnl" b="1" dirty="0">
                <a:solidFill>
                  <a:srgbClr val="FFFF00"/>
                </a:solidFill>
                <a:latin typeface="AvantGarde Md BT" pitchFamily="34" charset="0"/>
              </a:rPr>
              <a:t>LA MEMORIA CACHE QUE GENERALMENTE ES UNA SRAM CMOS.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  <a:defRPr/>
            </a:pPr>
            <a:endParaRPr lang="es-ES" b="1" dirty="0">
              <a:solidFill>
                <a:srgbClr val="FFFF00"/>
              </a:solidFill>
              <a:latin typeface="AvantGarde Md BT" pitchFamily="34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4669AF6C-2A81-46EC-9224-96711FE3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71386557-AADE-4070-8F22-16C4A1EA7141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65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4838527-1069-4B94-8798-4F0C9E50B7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07838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CONFORMACIÓN DE LA MEMORIA CENTRAL</a:t>
            </a:r>
            <a:endParaRPr lang="es-ES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30C7CADF-5F64-44D2-9F7A-B847E9FE4D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9149" y="1340768"/>
            <a:ext cx="8229600" cy="4464495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>
                <a:latin typeface="Arial" charset="0"/>
              </a:rPr>
              <a:t>EN LOS PRIMEROS TIEMPOS ESTABA FORMADA POR CHIPS SOLDADOS A LA MOTHERBOARD (TODAV</a:t>
            </a:r>
            <a:r>
              <a:rPr lang="es-AR" b="1" dirty="0">
                <a:latin typeface="Arial" charset="0"/>
              </a:rPr>
              <a:t>ÍA SE USA EN ALGUNOS MODELOS PARA PARTE DE LA MEMORIA PRINCIPAL O MEMORIA CENTRAL)</a:t>
            </a:r>
            <a:endParaRPr lang="es-ES_tradnl" b="1" dirty="0">
              <a:latin typeface="Arial" charset="0"/>
            </a:endParaRPr>
          </a:p>
          <a:p>
            <a:pPr eaLnBrk="1" hangingPunct="1">
              <a:defRPr/>
            </a:pPr>
            <a:r>
              <a:rPr lang="es-ES_tradnl" b="1" dirty="0">
                <a:latin typeface="Arial" charset="0"/>
              </a:rPr>
              <a:t>ACTUALMENTE SE USAN PEQUEÑAS </a:t>
            </a:r>
            <a:r>
              <a:rPr lang="es-ES_tradn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PLACAS DE CIRCUITO IMPRESO </a:t>
            </a:r>
            <a:r>
              <a:rPr lang="es-ES_tradnl" b="1" dirty="0">
                <a:latin typeface="Arial" charset="0"/>
              </a:rPr>
              <a:t>QUE SE COLOCAN EN RANURAS ESPECIALES.</a:t>
            </a:r>
            <a:endParaRPr lang="es-ES" b="1" dirty="0"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2A35E2C-7645-4DAB-9450-CF83753B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F02CF7BB-8B9C-4D55-9FCB-F459F2DF86E9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66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E62A5E2-993F-4075-BCD7-BC5D4093E4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DISPOSICIÓN</a:t>
            </a:r>
            <a:endParaRPr lang="es-ES"/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4C8DF87-3896-4A7D-A853-5C8BA502DC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defRPr/>
            </a:pPr>
            <a:r>
              <a:rPr lang="es-ES_tradnl" b="1">
                <a:latin typeface="AvantGarde Md BT" pitchFamily="34" charset="0"/>
              </a:rPr>
              <a:t>EXISTEN DOS FORMAS DE CONECTAR LOS CIRCUITOS EN LAS PLACAS: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s-ES_tradnl" b="1">
                <a:solidFill>
                  <a:srgbClr val="99FF66"/>
                </a:solidFill>
                <a:latin typeface="AvantGarde Md BT" pitchFamily="34" charset="0"/>
              </a:rPr>
              <a:t>SIMM (SINGLE IN LINE MEMORY MODULE)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s-ES_tradnl" b="1">
                <a:solidFill>
                  <a:srgbClr val="99FF66"/>
                </a:solidFill>
                <a:latin typeface="AvantGarde Md BT" pitchFamily="34" charset="0"/>
              </a:rPr>
              <a:t>DIMM (DUAL IN LINE MEMORY MODULE)</a:t>
            </a:r>
            <a:endParaRPr lang="es-ES" b="1">
              <a:solidFill>
                <a:srgbClr val="99FF66"/>
              </a:solidFill>
              <a:latin typeface="AvantGarde Md BT" pitchFamily="34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ED1E0F47-98E4-41C7-948F-4115C8C5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E4F4FC11-55B9-45C3-BF3D-BFB07CCFD4A6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67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E00A6ED-60BE-4D99-9CF1-6D254620C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SIMM</a:t>
            </a:r>
            <a:endParaRPr lang="es-ES"/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7E35E9A-DF4D-4EE1-97F7-DE199AE43A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latin typeface="AvantGarde Md BT" pitchFamily="34" charset="0"/>
              </a:rPr>
              <a:t>SE FABRICAN EN MÓDULOS CON 30 Y CON 72 TERMINALES.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latin typeface="AvantGarde Md BT" pitchFamily="34" charset="0"/>
              </a:rPr>
              <a:t>LAS DE 72 TERMINALES PERMITEN DIRECCIONES DE 32 BITS POR CADA PLACA.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_tradnl" b="1" dirty="0">
                <a:latin typeface="AvantGarde Md BT" pitchFamily="34" charset="0"/>
              </a:rPr>
              <a:t>CON LAS DE 30 TERMINALES SE NECESITAN DOS PLACAS PARA ALCANZAR LA MISMA CAPACIDAD</a:t>
            </a:r>
            <a:endParaRPr lang="es-ES" b="1" dirty="0">
              <a:latin typeface="AvantGarde Md BT" pitchFamily="34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4700D844-6AB2-4DF8-B519-6D5BAF80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85836AED-63F3-4B99-BE34-966ED64C7451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68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E69402EE-A13B-44B1-A550-A04BBEC7D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46138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/>
              <a:t>SIMM</a:t>
            </a:r>
            <a:endParaRPr lang="es-ES" sz="4000"/>
          </a:p>
        </p:txBody>
      </p:sp>
      <p:graphicFrame>
        <p:nvGraphicFramePr>
          <p:cNvPr id="118787" name="Object 4">
            <a:extLst>
              <a:ext uri="{FF2B5EF4-FFF2-40B4-BE49-F238E27FC236}">
                <a16:creationId xmlns:a16="http://schemas.microsoft.com/office/drawing/2014/main" id="{CCAC8155-821A-437E-BEE4-4B5095A610D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331913" y="1320800"/>
          <a:ext cx="65532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2134210" imgH="1675181" progId="">
                  <p:embed/>
                </p:oleObj>
              </mc:Choice>
              <mc:Fallback>
                <p:oleObj name="Documento" r:id="rId3" imgW="2134210" imgH="1675181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320800"/>
                        <a:ext cx="655320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B9BF5C4C-4A55-4DD5-8B7A-4E5BEF50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5D572698-F544-4296-812F-7CF41FC56914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69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FC31A-C7FA-467A-9138-B84C4C4A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5975"/>
          </a:xfrm>
        </p:spPr>
        <p:txBody>
          <a:bodyPr/>
          <a:lstStyle/>
          <a:p>
            <a:pPr>
              <a:defRPr/>
            </a:pPr>
            <a:r>
              <a:rPr lang="es-AR" dirty="0"/>
              <a:t>DEFINICIONES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5BA983-EC35-42F4-B28E-7FA107C12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43400"/>
          </a:xfrm>
        </p:spPr>
        <p:txBody>
          <a:bodyPr/>
          <a:lstStyle/>
          <a:p>
            <a:pPr>
              <a:defRPr/>
            </a:pP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 A MEMORIA</a:t>
            </a:r>
            <a:r>
              <a:rPr lang="es-ES" b="1" dirty="0">
                <a:solidFill>
                  <a:srgbClr val="CCFF33"/>
                </a:solidFill>
                <a:effectLst/>
              </a:rPr>
              <a:t>:</a:t>
            </a:r>
            <a:r>
              <a:rPr lang="es-ES" b="1" dirty="0">
                <a:effectLst/>
              </a:rPr>
              <a:t> Se conoce con esta denominación al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 genérico de lectura/escritura en memoria</a:t>
            </a:r>
            <a:r>
              <a:rPr lang="es-ES" b="1" dirty="0">
                <a:effectLst/>
              </a:rPr>
              <a:t>.</a:t>
            </a:r>
            <a:endParaRPr lang="es-AR" dirty="0">
              <a:effectLst/>
            </a:endParaRPr>
          </a:p>
          <a:p>
            <a:pPr algn="just">
              <a:defRPr/>
            </a:pP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TIEMPO DE ACCESO</a:t>
            </a:r>
            <a:r>
              <a:rPr lang="es-ES" b="1" dirty="0">
                <a:solidFill>
                  <a:srgbClr val="CCFF33"/>
                </a:solidFill>
                <a:effectLst/>
              </a:rPr>
              <a:t>: </a:t>
            </a:r>
            <a:r>
              <a:rPr lang="es-ES" b="1" dirty="0">
                <a:effectLst/>
              </a:rPr>
              <a:t>Para efectuar una lectura o una escritura en memoria, se demora un cierto tiempo, en el primer caso será conocido como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tiempo de  lectura  </a:t>
            </a:r>
            <a:r>
              <a:rPr lang="es-ES" b="1" dirty="0">
                <a:effectLst/>
              </a:rPr>
              <a:t>y en el segundo, el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tiempo de escritura</a:t>
            </a:r>
            <a:r>
              <a:rPr lang="es-ES" b="1" dirty="0">
                <a:effectLst/>
              </a:rPr>
              <a:t>, pudiendo no ser ambos iguales. Por tanto, para no citarlos independientemente, se acostumbra a </a:t>
            </a:r>
            <a:r>
              <a:rPr lang="es-E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definir el tiempo de acceso, como el promedio de ambos</a:t>
            </a:r>
            <a:r>
              <a:rPr lang="es-ES" b="1" dirty="0">
                <a:effectLst/>
              </a:rPr>
              <a:t>.</a:t>
            </a:r>
            <a:endParaRPr lang="es-AR" dirty="0">
              <a:effectLst/>
            </a:endParaRPr>
          </a:p>
          <a:p>
            <a:pPr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971CD7-36BE-4540-8071-20C51593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DE1840-5340-4962-8EC9-32D2FF7746E8}" type="slidenum">
              <a:rPr lang="es-ES" altLang="es-AR" smtClean="0"/>
              <a:pPr>
                <a:defRPr/>
              </a:pPr>
              <a:t>7</a:t>
            </a:fld>
            <a:endParaRPr lang="es-ES" altLang="es-AR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D8BCD6A0-B423-4DE2-96B5-3BA28EA4E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690563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 dirty="0"/>
              <a:t>MONTAJE SOBRE PLACA SIMM</a:t>
            </a:r>
            <a:endParaRPr lang="es-ES" sz="4000" dirty="0"/>
          </a:p>
        </p:txBody>
      </p:sp>
      <p:graphicFrame>
        <p:nvGraphicFramePr>
          <p:cNvPr id="120835" name="Object 4">
            <a:extLst>
              <a:ext uri="{FF2B5EF4-FFF2-40B4-BE49-F238E27FC236}">
                <a16:creationId xmlns:a16="http://schemas.microsoft.com/office/drawing/2014/main" id="{8FC1811E-B036-4FF6-ABD9-207C11FBB4B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93938" y="1341438"/>
          <a:ext cx="4613275" cy="511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2019910" imgH="2237537" progId="">
                  <p:embed/>
                </p:oleObj>
              </mc:Choice>
              <mc:Fallback>
                <p:oleObj name="Documento" r:id="rId3" imgW="2019910" imgH="2237537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938" y="1341438"/>
                        <a:ext cx="4613275" cy="511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49EA74A8-0A22-497A-9F89-7DE298C3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BD87E710-8C75-45E8-B7BD-C9E0B368E03E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70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0066494E-8AC7-4F35-AED2-C68B435CF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11213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DIMM</a:t>
            </a:r>
            <a:endParaRPr lang="es-ES" dirty="0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E828A43-5321-4418-B652-C159489F80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41438"/>
            <a:ext cx="8229600" cy="4754562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>
                <a:latin typeface="AvantGarde Md BT" pitchFamily="34" charset="0"/>
              </a:rPr>
              <a:t>EN ESTA CASO LA CAPACIDAD DE DIRECCIONAMIENTO SE LLEVA A 64 BITS.</a:t>
            </a:r>
          </a:p>
          <a:p>
            <a:pPr eaLnBrk="1" hangingPunct="1">
              <a:defRPr/>
            </a:pPr>
            <a:r>
              <a:rPr lang="es-ES_tradnl" b="1" dirty="0">
                <a:latin typeface="AvantGarde Md BT" pitchFamily="34" charset="0"/>
              </a:rPr>
              <a:t>PARA ELLO SE USA IMPRESO DE DOBLE CAPA</a:t>
            </a:r>
          </a:p>
          <a:p>
            <a:pPr algn="just" eaLnBrk="1" hangingPunct="1">
              <a:defRPr/>
            </a:pPr>
            <a:r>
              <a:rPr lang="es-ES_tradnl" b="1" dirty="0">
                <a:latin typeface="AvantGarde Md BT" pitchFamily="34" charset="0"/>
              </a:rPr>
              <a:t>EN TOTAL HAY 162 CONTACTOS, 168 CONTACTOS (SDR-SDRAM), 184 CONTACTOS (DDR-SDRAM), 240 CONTACTOS (DDR2 Y DDR3-SDRAM) Y 288 CONTACTOS (DDR4-SDRAM) POR PLACA.</a:t>
            </a:r>
            <a:endParaRPr lang="es-ES" b="1" dirty="0">
              <a:latin typeface="AvantGarde Md BT" pitchFamily="34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49F502DD-C770-4798-9DEA-0B8BAAA4D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7426864D-F3A7-43DD-8C78-A72A7D054D0D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71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D0473E08-EE76-4087-A4E4-0AFBABD5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6525"/>
            <a:ext cx="8229600" cy="720725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 dirty="0"/>
              <a:t>PLACAS DIMM, SIMM, Y SODIMM </a:t>
            </a:r>
            <a:endParaRPr lang="es-ES" sz="4000" dirty="0"/>
          </a:p>
        </p:txBody>
      </p:sp>
      <p:graphicFrame>
        <p:nvGraphicFramePr>
          <p:cNvPr id="124931" name="Object 4">
            <a:extLst>
              <a:ext uri="{FF2B5EF4-FFF2-40B4-BE49-F238E27FC236}">
                <a16:creationId xmlns:a16="http://schemas.microsoft.com/office/drawing/2014/main" id="{4ADFE56C-2120-474E-A656-10F91B74F0E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649371"/>
              </p:ext>
            </p:extLst>
          </p:nvPr>
        </p:nvGraphicFramePr>
        <p:xfrm>
          <a:off x="1439862" y="901244"/>
          <a:ext cx="6264275" cy="560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2457907" imgH="2199132" progId="">
                  <p:embed/>
                </p:oleObj>
              </mc:Choice>
              <mc:Fallback>
                <p:oleObj name="Documento" r:id="rId3" imgW="2457907" imgH="2199132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2" y="901244"/>
                        <a:ext cx="6264275" cy="560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0C44B2B9-F94E-4C98-9C36-3ADD0CAC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7E1C0BC4-EB3F-4320-8140-0286F21B7D7A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72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B0520C2A-6261-48C4-B059-B18B546D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PLACAS DIMM Y SODIMM</a:t>
            </a:r>
          </a:p>
        </p:txBody>
      </p:sp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5DA16592-D920-46F5-8550-DAAFB20B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268243B7-4926-48A1-8582-2E5610F0E422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73</a:t>
            </a:fld>
            <a:endParaRPr lang="es-ES" altLang="es-AR">
              <a:latin typeface="Arial" panose="020B0604020202020204" pitchFamily="34" charset="0"/>
            </a:endParaRPr>
          </a:p>
        </p:txBody>
      </p:sp>
      <p:pic>
        <p:nvPicPr>
          <p:cNvPr id="126980" name="5 Marcador de contenido" descr="http://upload.wikimedia.org/wikipedia/commons/thumb/1/1b/Desktop_DDR_Memory_Comparison.svg/220px-Desktop_DDR_Memory_Comparison.svg.png">
            <a:hlinkClick r:id="rId2"/>
            <a:extLst>
              <a:ext uri="{FF2B5EF4-FFF2-40B4-BE49-F238E27FC236}">
                <a16:creationId xmlns:a16="http://schemas.microsoft.com/office/drawing/2014/main" id="{C04CE72B-A5A3-444C-8E08-4E42C3C3E0C5}"/>
              </a:ext>
            </a:extLst>
          </p:cNvPr>
          <p:cNvPicPr>
            <a:picLocks noGrp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1989138"/>
            <a:ext cx="3671888" cy="4408487"/>
          </a:xfrm>
        </p:spPr>
      </p:pic>
      <p:pic>
        <p:nvPicPr>
          <p:cNvPr id="126981" name="6 Marcador de contenido" descr="http://upload.wikimedia.org/wikipedia/commons/thumb/9/95/Laptop_SODIMM_DDR_Memory_Comparison_V2.svg/220px-Laptop_SODIMM_DDR_Memory_Comparison_V2.svg.png">
            <a:hlinkClick r:id="rId4"/>
            <a:extLst>
              <a:ext uri="{FF2B5EF4-FFF2-40B4-BE49-F238E27FC236}">
                <a16:creationId xmlns:a16="http://schemas.microsoft.com/office/drawing/2014/main" id="{23D45DF5-1437-4F2D-B7DF-23F3A95F397B}"/>
              </a:ext>
            </a:extLst>
          </p:cNvPr>
          <p:cNvPicPr>
            <a:picLocks noGrp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3800" y="1989138"/>
            <a:ext cx="3455988" cy="4535487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6FCA21C6-05EB-4468-B56F-A8F03F08F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SODIMM</a:t>
            </a:r>
            <a:endParaRPr lang="es-ES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EE45BB79-812B-452F-8D0E-8E8DD43F39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595563"/>
            <a:ext cx="8229600" cy="3500437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>
                <a:latin typeface="Arial" charset="0"/>
              </a:rPr>
              <a:t>SMALL OUTLINE DIMM (SODIMM)</a:t>
            </a:r>
          </a:p>
          <a:p>
            <a:pPr eaLnBrk="1" hangingPunct="1">
              <a:defRPr/>
            </a:pPr>
            <a:endParaRPr lang="es-ES_tradnl" b="1" dirty="0">
              <a:latin typeface="Arial" charset="0"/>
            </a:endParaRPr>
          </a:p>
          <a:p>
            <a:pPr eaLnBrk="1" hangingPunct="1">
              <a:defRPr/>
            </a:pPr>
            <a:r>
              <a:rPr lang="es-ES_tradnl" b="1" dirty="0">
                <a:latin typeface="Arial" charset="0"/>
              </a:rPr>
              <a:t>SON PLACAS DIMM DE BAJO PERFIL PARA USO EN PORTÁTILES.</a:t>
            </a:r>
            <a:endParaRPr lang="es-ES" b="1" dirty="0"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D79C14F-DD21-4196-8971-F8C5A42D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8891C1AD-57DD-4885-A582-B3649A321B7B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74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41D7753B-4236-4E45-B594-57DC3BC65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 sz="4000" dirty="0"/>
              <a:t>DRAM SINCRÓNICA (SDRAM = </a:t>
            </a:r>
            <a:r>
              <a:rPr lang="es-A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Synchronous</a:t>
            </a:r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DRAM</a:t>
            </a:r>
            <a:r>
              <a:rPr lang="es-AR" sz="4000" dirty="0">
                <a:effectLst/>
              </a:rPr>
              <a:t>)</a:t>
            </a:r>
            <a:endParaRPr lang="es-ES" sz="4000" dirty="0"/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2D9325C1-0FFB-4AEC-98E7-7F85F9F12F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91440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rgbClr val="FDF9E7"/>
                </a:solidFill>
                <a:latin typeface="Arial" charset="0"/>
              </a:rPr>
              <a:t>LAS DRAM NORMALES SON ASINCRÓNICAS, PUES SU CARGA Y SU LECTURA PUEDEN HACERSE SOLO A LA VELOCIDAD DEL REFRESCO.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s-ES_tradnl" b="1" dirty="0">
                <a:solidFill>
                  <a:srgbClr val="FDF9E7"/>
                </a:solidFill>
                <a:latin typeface="Arial" charset="0"/>
              </a:rPr>
              <a:t>EN LAS DRAM SINCRÓNICAS LA LECTURA SE HACE SINCRONICAMENTE CON EL PROCESADOR SIN TENER EN CUENTA LA VELOCIDAD DE REFRESCO Y SIN IMPONER TIEMPOS DE ESPERA.</a:t>
            </a:r>
            <a:endParaRPr lang="es-ES" b="1" dirty="0">
              <a:solidFill>
                <a:srgbClr val="FDF9E7"/>
              </a:solidFill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7299AA06-B435-4477-BF5C-73D001F1D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F5C924D6-DE06-4CAB-B45D-4CF0BE2F51AE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75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957B0-75D2-40A1-8B5A-76D8DF15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08720"/>
          </a:xfrm>
        </p:spPr>
        <p:txBody>
          <a:bodyPr/>
          <a:lstStyle/>
          <a:p>
            <a:pPr>
              <a:defRPr/>
            </a:pPr>
            <a:r>
              <a:rPr lang="es-AR" dirty="0"/>
              <a:t>SDRAM 64 Mib (8 MiB)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2088C0-E523-4181-8E78-A2CBE270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BB604E-E8A2-4BB7-A465-6A9ECCD921C1}" type="slidenum">
              <a:rPr lang="es-ES" altLang="es-AR" smtClean="0"/>
              <a:pPr>
                <a:defRPr/>
              </a:pPr>
              <a:t>76</a:t>
            </a:fld>
            <a:endParaRPr lang="es-ES" altLang="es-AR"/>
          </a:p>
        </p:txBody>
      </p:sp>
      <p:pic>
        <p:nvPicPr>
          <p:cNvPr id="132100" name="Marcador de contenido 4">
            <a:extLst>
              <a:ext uri="{FF2B5EF4-FFF2-40B4-BE49-F238E27FC236}">
                <a16:creationId xmlns:a16="http://schemas.microsoft.com/office/drawing/2014/main" id="{4ED59484-6908-4803-A6DF-6DB00E79B5EC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2" y="827827"/>
            <a:ext cx="7343775" cy="5661025"/>
          </a:xfr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1A9AF-BFA0-4D3A-BF77-EA038921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493792"/>
          </a:xfrm>
        </p:spPr>
        <p:txBody>
          <a:bodyPr/>
          <a:lstStyle/>
          <a:p>
            <a:pPr>
              <a:defRPr/>
            </a:pPr>
            <a:r>
              <a:rPr lang="es-AR" dirty="0"/>
              <a:t>SDRAM 64 Mib (8 MiB)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EE90D80-B5A0-49CA-AF22-0BBFB285F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5892" y="3324387"/>
            <a:ext cx="8229600" cy="2797175"/>
          </a:xfrm>
        </p:spPr>
        <p:txBody>
          <a:bodyPr/>
          <a:lstStyle/>
          <a:p>
            <a:pPr>
              <a:defRPr/>
            </a:pPr>
            <a:r>
              <a:rPr lang="es-AR" dirty="0"/>
              <a:t>La figura muestra el diagrama de tiempos de una operación de lectura. </a:t>
            </a:r>
          </a:p>
          <a:p>
            <a:pPr>
              <a:defRPr/>
            </a:pPr>
            <a:r>
              <a:rPr lang="es-AR" dirty="0"/>
              <a:t>El registro de modo se ha programado para que la longitud de la ráfaga sea igual a 4 (DOUT A</a:t>
            </a:r>
            <a:r>
              <a:rPr lang="es-AR" baseline="-25000" dirty="0"/>
              <a:t>1</a:t>
            </a:r>
            <a:r>
              <a:rPr lang="es-AR" dirty="0"/>
              <a:t>, DOUT A</a:t>
            </a:r>
            <a:r>
              <a:rPr lang="es-AR" baseline="-25000" dirty="0"/>
              <a:t>2</a:t>
            </a:r>
            <a:r>
              <a:rPr lang="es-AR" dirty="0"/>
              <a:t>, DOUT A</a:t>
            </a:r>
            <a:r>
              <a:rPr lang="es-AR" baseline="-25000" dirty="0"/>
              <a:t>3</a:t>
            </a:r>
            <a:r>
              <a:rPr lang="es-AR" dirty="0"/>
              <a:t>, DOUT A</a:t>
            </a:r>
            <a:r>
              <a:rPr lang="es-AR" baseline="-25000" dirty="0"/>
              <a:t>4</a:t>
            </a:r>
            <a:r>
              <a:rPr lang="es-AR" dirty="0"/>
              <a:t>) y la latencia sea igual a 2. </a:t>
            </a:r>
          </a:p>
          <a:p>
            <a:pPr>
              <a:defRPr/>
            </a:pPr>
            <a:r>
              <a:rPr lang="es-AR" dirty="0"/>
              <a:t>En T0 se emite el comando de lectura, como la latencia es dos (T1 –T2), la ráfaga de datos comienza en T3 y sigue en T4,T5 yT6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F3C7BD-B366-4B4A-A08F-AF8C55A0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51A15D-AE49-4496-9CD5-7D67526C989C}" type="slidenum">
              <a:rPr lang="es-ES" altLang="es-AR" smtClean="0"/>
              <a:pPr>
                <a:defRPr/>
              </a:pPr>
              <a:t>77</a:t>
            </a:fld>
            <a:endParaRPr lang="es-ES" altLang="es-AR"/>
          </a:p>
        </p:txBody>
      </p:sp>
      <p:pic>
        <p:nvPicPr>
          <p:cNvPr id="133125" name="Marcador de contenido 5">
            <a:extLst>
              <a:ext uri="{FF2B5EF4-FFF2-40B4-BE49-F238E27FC236}">
                <a16:creationId xmlns:a16="http://schemas.microsoft.com/office/drawing/2014/main" id="{18E25494-F056-4DF4-821E-CB47652FD41B}"/>
              </a:ext>
            </a:extLst>
          </p:cNvPr>
          <p:cNvPicPr>
            <a:picLocks noGrp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5892" y="967503"/>
            <a:ext cx="8229600" cy="2325687"/>
          </a:xfr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B5B8415D-282D-4D86-B031-92DB9E37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DDR  SDRAM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C5CA3B11-EE84-49F9-A0E2-098FCA5CB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DDR (DOUBLE DATA RATE)</a:t>
            </a:r>
          </a:p>
          <a:p>
            <a:pPr>
              <a:defRPr/>
            </a:pPr>
            <a:r>
              <a:rPr lang="es-AR" dirty="0"/>
              <a:t>TRANSFIERE INFORMACIÓN DOS VECES EN CADA CICLO DE RELOJ, UNA VEZ EN EL FLANCO DE SUBIDA Y OTRA VEZ EN EL FLANCO DE BAJADA</a:t>
            </a:r>
          </a:p>
          <a:p>
            <a:pPr>
              <a:defRPr/>
            </a:pPr>
            <a:r>
              <a:rPr lang="es-AR" dirty="0"/>
              <a:t>FRECUENCIA DE MEMORIA PRINCIPAL HASTA 400 MHz</a:t>
            </a:r>
          </a:p>
          <a:p>
            <a:pPr>
              <a:defRPr/>
            </a:pPr>
            <a:r>
              <a:rPr lang="es-AR" dirty="0"/>
              <a:t>TENSIÓN DE ALIMENTACIÓN DE 2.5V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ECE2AF9C-C900-4299-8747-45C83E15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CC71DC3A-1359-4690-826D-8CF5E3B0F610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78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AC0E0-E117-43E9-A5C8-C8614C25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41374"/>
          </a:xfrm>
        </p:spPr>
        <p:txBody>
          <a:bodyPr/>
          <a:lstStyle/>
          <a:p>
            <a:pPr>
              <a:defRPr/>
            </a:pPr>
            <a:r>
              <a:rPr lang="es-AR" dirty="0"/>
              <a:t>DDR SRAM </a:t>
            </a:r>
          </a:p>
        </p:txBody>
      </p:sp>
      <p:pic>
        <p:nvPicPr>
          <p:cNvPr id="135171" name="Marcador de contenido 4">
            <a:extLst>
              <a:ext uri="{FF2B5EF4-FFF2-40B4-BE49-F238E27FC236}">
                <a16:creationId xmlns:a16="http://schemas.microsoft.com/office/drawing/2014/main" id="{A3F43EC9-E7D0-4E7B-B9BC-06F5B70B71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4675" y="830704"/>
            <a:ext cx="5454650" cy="58801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A49C37-C5A3-40B6-8853-729AFB93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BE643A-4231-4DD0-92C6-771CA721F4D8}" type="slidenum">
              <a:rPr lang="es-ES" altLang="es-AR" smtClean="0"/>
              <a:pPr>
                <a:defRPr/>
              </a:pPr>
              <a:t>79</a:t>
            </a:fld>
            <a:endParaRPr lang="es-ES" altLang="es-A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6B08A3D-DE41-4E04-AA5B-BCD184EDBB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 b="1">
                <a:latin typeface="Tahoma" charset="0"/>
              </a:rPr>
              <a:t>TIEMPO DE ACCESO</a:t>
            </a:r>
            <a:endParaRPr lang="es-ES" b="1">
              <a:latin typeface="Tahoma" charset="0"/>
            </a:endParaRPr>
          </a:p>
        </p:txBody>
      </p:sp>
      <p:graphicFrame>
        <p:nvGraphicFramePr>
          <p:cNvPr id="15363" name="Object 4">
            <a:extLst>
              <a:ext uri="{FF2B5EF4-FFF2-40B4-BE49-F238E27FC236}">
                <a16:creationId xmlns:a16="http://schemas.microsoft.com/office/drawing/2014/main" id="{8007496D-2BBE-4561-BD8E-7E5BA861ECC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539750" y="2279650"/>
          <a:ext cx="8280400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775158" imgH="1953928" progId="">
                  <p:embed/>
                </p:oleObj>
              </mc:Choice>
              <mc:Fallback>
                <p:oleObj name="Documento" r:id="rId3" imgW="5775158" imgH="1953928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2410" b="55371"/>
                      <a:stretch>
                        <a:fillRect/>
                      </a:stretch>
                    </p:blipFill>
                    <p:spPr bwMode="auto">
                      <a:xfrm>
                        <a:off x="539750" y="2279650"/>
                        <a:ext cx="8280400" cy="280035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31C01D45-E93A-4E59-BA40-ED804B4D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0059148E-F4B8-4582-B205-8F7FC26B064E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8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54F82EC3-FDC4-4EBC-98D9-A67B83A7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1875"/>
          </a:xfrm>
        </p:spPr>
        <p:txBody>
          <a:bodyPr/>
          <a:lstStyle/>
          <a:p>
            <a:pPr>
              <a:defRPr/>
            </a:pPr>
            <a:r>
              <a:rPr lang="es-AR" dirty="0"/>
              <a:t>DDR2 SDRAM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D097A341-2605-4AAB-BD31-B37DDEB3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628775"/>
            <a:ext cx="8229600" cy="4114800"/>
          </a:xfrm>
        </p:spPr>
        <p:txBody>
          <a:bodyPr/>
          <a:lstStyle/>
          <a:p>
            <a:pPr>
              <a:defRPr/>
            </a:pPr>
            <a:r>
              <a:rPr lang="es-AR" dirty="0"/>
              <a:t>FRECUENCIA DE MEMORIA PRINCIPAL HASTA 600 MHz</a:t>
            </a:r>
          </a:p>
          <a:p>
            <a:pPr>
              <a:defRPr/>
            </a:pPr>
            <a:r>
              <a:rPr lang="es-AR" dirty="0"/>
              <a:t>SE REDUCE LA TENSIÓN DE ALIMENTACIÓN A 1.8V </a:t>
            </a:r>
          </a:p>
          <a:p>
            <a:pPr>
              <a:defRPr/>
            </a:pPr>
            <a:r>
              <a:rPr lang="es-AR" dirty="0"/>
              <a:t>DDR3: FRECUENCIA DE MEMORIA PRINCIPAL HASTA 1100 MHz Y TENSIÓN DE ALIMENTACÍON 1.5V</a:t>
            </a:r>
          </a:p>
          <a:p>
            <a:pPr>
              <a:defRPr/>
            </a:pPr>
            <a:r>
              <a:rPr lang="es-AR" dirty="0"/>
              <a:t>DDR4: FRECUENCIA DE MEMORIA PRINCIPAL HASTA 2666 MHz Y TENSIÓN DE ALIMENTACÍON 1.2V</a:t>
            </a:r>
          </a:p>
          <a:p>
            <a:pPr>
              <a:defRPr/>
            </a:pPr>
            <a:endParaRPr lang="es-AR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09E44390-AF37-4F32-9015-3FF85966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A4E6DFE0-24C1-40A5-A794-22CE53967A7B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80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8EB3-4295-422F-A145-F0F98109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92088"/>
          </a:xfrm>
        </p:spPr>
        <p:txBody>
          <a:bodyPr/>
          <a:lstStyle/>
          <a:p>
            <a:r>
              <a:rPr lang="es-AR" dirty="0"/>
              <a:t>DDR1  DDR2  DDR3  DDR4  SDRAM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12E871-C68E-4BD8-BA56-D5B19E2D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3F25B5-D167-4973-B4F6-3AFEC60D6F68}" type="slidenum">
              <a:rPr lang="es-ES" altLang="es-AR" smtClean="0"/>
              <a:pPr>
                <a:defRPr/>
              </a:pPr>
              <a:t>81</a:t>
            </a:fld>
            <a:endParaRPr lang="es-ES" altLang="es-AR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4229513B-BF28-4B6D-BD9A-E7ACA7A185AA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4" y="1412776"/>
            <a:ext cx="4008267" cy="46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371748A0-437F-49B4-8655-F9E97915F41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366" y="1412776"/>
            <a:ext cx="4480634" cy="468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9447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C0C86-944E-4CFB-9804-5660CF76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1"/>
            <a:ext cx="8229600" cy="599728"/>
          </a:xfrm>
        </p:spPr>
        <p:txBody>
          <a:bodyPr/>
          <a:lstStyle/>
          <a:p>
            <a:pPr>
              <a:defRPr/>
            </a:pPr>
            <a:r>
              <a:rPr lang="es-AR" dirty="0"/>
              <a:t>SDR – DDR1 – DDR2  SDRAM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439BA6-10C3-4823-9CAD-257DCB08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D4B3FD-08F0-4D9B-ADF9-3E0E1EC72C99}" type="slidenum">
              <a:rPr lang="es-ES" altLang="es-AR" smtClean="0"/>
              <a:pPr>
                <a:defRPr/>
              </a:pPr>
              <a:t>82</a:t>
            </a:fld>
            <a:endParaRPr lang="es-ES" altLang="es-AR"/>
          </a:p>
        </p:txBody>
      </p:sp>
      <p:pic>
        <p:nvPicPr>
          <p:cNvPr id="137220" name="Marcador de contenido 4">
            <a:extLst>
              <a:ext uri="{FF2B5EF4-FFF2-40B4-BE49-F238E27FC236}">
                <a16:creationId xmlns:a16="http://schemas.microsoft.com/office/drawing/2014/main" id="{54AC3D59-4BB6-4B76-85B1-FDCB234754AC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6125" y="1242070"/>
            <a:ext cx="5111750" cy="5445125"/>
          </a:xfr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66674-A2B3-4723-B2F8-5AC93CD8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599728"/>
          </a:xfrm>
        </p:spPr>
        <p:txBody>
          <a:bodyPr/>
          <a:lstStyle/>
          <a:p>
            <a:pPr>
              <a:defRPr/>
            </a:pPr>
            <a:r>
              <a:rPr lang="es-AR" dirty="0"/>
              <a:t>COMPARACIÓN DDR1 DDR2 DDR3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20396D-D3E8-4418-B407-69CC4BA36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525" y="3220451"/>
            <a:ext cx="8362950" cy="2638425"/>
          </a:xfrm>
        </p:spPr>
        <p:txBody>
          <a:bodyPr/>
          <a:lstStyle/>
          <a:p>
            <a:pPr algn="just">
              <a:defRPr/>
            </a:pPr>
            <a:r>
              <a:rPr lang="es-AR" sz="2400" dirty="0"/>
              <a:t>DDR1 usa 2 bits en el buffer de </a:t>
            </a:r>
            <a:r>
              <a:rPr lang="es-AR" sz="2400" dirty="0" err="1"/>
              <a:t>prebúsqueda</a:t>
            </a:r>
            <a:r>
              <a:rPr lang="es-AR" sz="2400" dirty="0"/>
              <a:t> de manera que puede operar al doble de velocidad de datos que una SDR (Single Data </a:t>
            </a:r>
            <a:r>
              <a:rPr lang="es-AR" sz="2400" dirty="0" err="1"/>
              <a:t>Rate</a:t>
            </a:r>
            <a:r>
              <a:rPr lang="es-AR" sz="2400" dirty="0"/>
              <a:t>) SDRAM usando la misma frecuencia de chip.</a:t>
            </a:r>
          </a:p>
          <a:p>
            <a:pPr algn="just">
              <a:defRPr/>
            </a:pPr>
            <a:r>
              <a:rPr lang="es-AR" sz="2400" dirty="0"/>
              <a:t>DDR2 dobla a 4 bits en el buffer de </a:t>
            </a:r>
            <a:r>
              <a:rPr lang="es-AR" sz="2400" dirty="0" err="1"/>
              <a:t>prebúsqueda</a:t>
            </a:r>
            <a:r>
              <a:rPr lang="es-AR" sz="2400" dirty="0"/>
              <a:t> y también dobla la frecuencia de reloj para transferir desde el buffer al bus de datos. Esto le permite doblar la velocidad de datos con respecto a DDR1.</a:t>
            </a:r>
          </a:p>
          <a:p>
            <a:pPr algn="just">
              <a:defRPr/>
            </a:pPr>
            <a:r>
              <a:rPr lang="es-AR" sz="2400" dirty="0"/>
              <a:t>DDR3 dobla a 8 bits en el buffer de </a:t>
            </a:r>
            <a:r>
              <a:rPr lang="es-AR" sz="2400" dirty="0" err="1"/>
              <a:t>prebúsqueda</a:t>
            </a:r>
            <a:r>
              <a:rPr lang="es-AR" sz="2400" dirty="0"/>
              <a:t>  y aumenta la frecuencia de reloj para alcanzar una mayor velocidad de datos con respecto a DDR2.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4F0C0B-BCA0-4188-AF99-770409D0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4A7C1A-19B3-4786-9E57-31BD96466B9D}" type="slidenum">
              <a:rPr lang="es-ES" altLang="es-AR" smtClean="0"/>
              <a:pPr>
                <a:defRPr/>
              </a:pPr>
              <a:t>83</a:t>
            </a:fld>
            <a:endParaRPr lang="es-ES" altLang="es-AR"/>
          </a:p>
        </p:txBody>
      </p:sp>
      <p:pic>
        <p:nvPicPr>
          <p:cNvPr id="138245" name="Marcador de contenido 5">
            <a:extLst>
              <a:ext uri="{FF2B5EF4-FFF2-40B4-BE49-F238E27FC236}">
                <a16:creationId xmlns:a16="http://schemas.microsoft.com/office/drawing/2014/main" id="{1305F562-4838-4046-99BE-29B211C54315}"/>
              </a:ext>
            </a:extLst>
          </p:cNvPr>
          <p:cNvPicPr>
            <a:picLocks noGrp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325" y="1134058"/>
            <a:ext cx="8007350" cy="1944687"/>
          </a:xfr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9002B-BBAF-4AAE-8359-AD39ACBF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78B542-5CC9-4D88-9C7D-8873071A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425AFC-16CD-405A-8C54-5753FCD9F358}" type="slidenum">
              <a:rPr lang="es-ES" altLang="es-AR" smtClean="0"/>
              <a:pPr>
                <a:defRPr/>
              </a:pPr>
              <a:t>84</a:t>
            </a:fld>
            <a:endParaRPr lang="es-ES" altLang="es-AR"/>
          </a:p>
        </p:txBody>
      </p:sp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27DD993B-FCAD-4607-8DFF-E738226B121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350"/>
            <a:ext cx="7992988" cy="6851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957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2D1E9-DFFD-41D4-BBC9-44FA77969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87760"/>
          </a:xfrm>
        </p:spPr>
        <p:txBody>
          <a:bodyPr/>
          <a:lstStyle/>
          <a:p>
            <a:r>
              <a:rPr lang="es-AR" dirty="0"/>
              <a:t>VELOCIDAD DE LAS MEMORIAS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3D2ED6-94EC-403B-A837-BA69993EC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39208"/>
          </a:xfrm>
        </p:spPr>
        <p:txBody>
          <a:bodyPr/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Millones de transferencias por segundo </a:t>
            </a:r>
            <a:r>
              <a:rPr lang="es-A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 un término usado en informática, se refiere al número de transferencias de datos que pueden darse en un segundo.</a:t>
            </a:r>
            <a:endParaRPr lang="es-A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s-A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Generalmente se expresa en millones (megas) de transferencias por segundo (</a:t>
            </a:r>
            <a:r>
              <a:rPr 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MT/s</a:t>
            </a:r>
            <a:r>
              <a:rPr lang="es-A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aunque se pueden dar también en </a:t>
            </a:r>
            <a:r>
              <a:rPr lang="es-AR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gigatransferencias</a:t>
            </a:r>
            <a:r>
              <a:rPr lang="es-A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por segundo (</a:t>
            </a:r>
            <a:r>
              <a:rPr 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GT/s)</a:t>
            </a:r>
            <a:r>
              <a:rPr lang="es-A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Usualmente se aplica al </a:t>
            </a:r>
            <a:r>
              <a:rPr 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número de transferencias efectivas, que pueden darse en un bus</a:t>
            </a:r>
            <a:r>
              <a:rPr lang="es-A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s-A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Por ejemplo, en sistemas de </a:t>
            </a:r>
            <a:r>
              <a:rPr 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memoria DDR SDRAM</a:t>
            </a:r>
            <a:r>
              <a:rPr lang="es-A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si la frecuencia de trabajo es de </a:t>
            </a:r>
            <a:r>
              <a:rPr 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100 MHz</a:t>
            </a:r>
            <a:r>
              <a:rPr lang="es-AR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como se transfieren datos tanto en los flancos  de subida como de bajada de la señal de reloj, </a:t>
            </a:r>
            <a:r>
              <a:rPr lang="es-A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la velocidad de transferencia de datos será de 200 MT/s.</a:t>
            </a:r>
            <a:endParaRPr lang="es-A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DAEAB1-D5BD-454E-A3BC-5DF4758D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425AFC-16CD-405A-8C54-5753FCD9F358}" type="slidenum">
              <a:rPr lang="es-ES" altLang="es-AR" smtClean="0"/>
              <a:pPr>
                <a:defRPr/>
              </a:pPr>
              <a:t>85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317218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B2E91B52-A349-470A-8D5F-ED9A84D7C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MEMORIAS EXTERNAS</a:t>
            </a:r>
            <a:endParaRPr lang="es-ES"/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6468106F-3245-492A-89AF-165D27993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564904"/>
            <a:ext cx="8229600" cy="3531096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s-ES_tradnl" dirty="0"/>
              <a:t>	</a:t>
            </a:r>
            <a:r>
              <a:rPr lang="es-ES_tradnl" b="1" dirty="0">
                <a:solidFill>
                  <a:srgbClr val="FF9900"/>
                </a:solidFill>
                <a:latin typeface="AvantGarde Md BT" pitchFamily="34" charset="0"/>
              </a:rPr>
              <a:t>ASI SE DESIGNAN A TODOS LOS ALMACENES CONECTADOS AL COMPUTADOR MEDIANTE LOS TERMINALES DE E/S</a:t>
            </a:r>
            <a:endParaRPr lang="es-ES" b="1" dirty="0">
              <a:solidFill>
                <a:srgbClr val="FF9900"/>
              </a:solidFill>
              <a:latin typeface="AvantGarde Md BT" pitchFamily="34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79C95017-25EC-40A9-823F-F8C59CD5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7B33C677-7978-41FF-9C53-816414EC174F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86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EDE3297B-6370-4CE3-AE3A-E4F20DFA3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 dirty="0"/>
              <a:t>DISCOS RÍGIDOS (HDD =</a:t>
            </a:r>
            <a:r>
              <a:rPr lang="es-ES_tradnl" dirty="0" err="1"/>
              <a:t>Hard</a:t>
            </a:r>
            <a:r>
              <a:rPr lang="es-ES_tradnl" dirty="0"/>
              <a:t> Disk Drive)</a:t>
            </a:r>
            <a:endParaRPr lang="es-ES" dirty="0"/>
          </a:p>
        </p:txBody>
      </p:sp>
      <p:graphicFrame>
        <p:nvGraphicFramePr>
          <p:cNvPr id="142339" name="Object 4">
            <a:extLst>
              <a:ext uri="{FF2B5EF4-FFF2-40B4-BE49-F238E27FC236}">
                <a16:creationId xmlns:a16="http://schemas.microsoft.com/office/drawing/2014/main" id="{046FE56D-BD20-43C8-8D87-BE2BFB090D5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95288" y="2273300"/>
          <a:ext cx="8353425" cy="327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4012387" imgH="1574597" progId="">
                  <p:embed/>
                </p:oleObj>
              </mc:Choice>
              <mc:Fallback>
                <p:oleObj name="Documento" r:id="rId3" imgW="4012387" imgH="1574597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943"/>
                      <a:stretch>
                        <a:fillRect/>
                      </a:stretch>
                    </p:blipFill>
                    <p:spPr bwMode="auto">
                      <a:xfrm>
                        <a:off x="395288" y="2273300"/>
                        <a:ext cx="8353425" cy="3278188"/>
                      </a:xfrm>
                      <a:prstGeom prst="rect">
                        <a:avLst/>
                      </a:prstGeom>
                      <a:solidFill>
                        <a:srgbClr val="FF7C8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0C2763A6-2CE2-4760-A605-2735D434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7B7D05DC-7882-40BA-BE74-ECF45E0E8CCC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87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6">
            <a:extLst>
              <a:ext uri="{FF2B5EF4-FFF2-40B4-BE49-F238E27FC236}">
                <a16:creationId xmlns:a16="http://schemas.microsoft.com/office/drawing/2014/main" id="{C62088D3-9B70-4A60-9A43-FCFC0FAC3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268413"/>
            <a:ext cx="8497887" cy="525621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AR" altLang="es-AR" sz="1800"/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414F4BB8-D313-46D9-8470-B43D3346D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52513"/>
          </a:xfrm>
        </p:spPr>
        <p:txBody>
          <a:bodyPr/>
          <a:lstStyle/>
          <a:p>
            <a:pPr eaLnBrk="1" hangingPunct="1">
              <a:defRPr/>
            </a:pPr>
            <a:r>
              <a:rPr lang="es-ES_tradnl" dirty="0"/>
              <a:t>FORMATO DEL DISCO</a:t>
            </a:r>
            <a:endParaRPr lang="es-ES" dirty="0"/>
          </a:p>
        </p:txBody>
      </p:sp>
      <p:graphicFrame>
        <p:nvGraphicFramePr>
          <p:cNvPr id="144388" name="Object 4">
            <a:extLst>
              <a:ext uri="{FF2B5EF4-FFF2-40B4-BE49-F238E27FC236}">
                <a16:creationId xmlns:a16="http://schemas.microsoft.com/office/drawing/2014/main" id="{D54E84CE-E259-4FAF-A9A5-B6FDF1F8F0E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00113" y="1409700"/>
          <a:ext cx="7559675" cy="505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068519" imgH="3390595" progId="">
                  <p:embed/>
                </p:oleObj>
              </mc:Choice>
              <mc:Fallback>
                <p:oleObj name="Documento" r:id="rId3" imgW="5068519" imgH="339059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409700"/>
                        <a:ext cx="7559675" cy="505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A022673F-0F40-48C4-B5DE-F4FD34AC0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425C10A1-DAA1-4E62-BE69-DE63B0A4B652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88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6">
            <a:extLst>
              <a:ext uri="{FF2B5EF4-FFF2-40B4-BE49-F238E27FC236}">
                <a16:creationId xmlns:a16="http://schemas.microsoft.com/office/drawing/2014/main" id="{011611B5-EF5B-4436-8D83-64C345D5C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196975"/>
            <a:ext cx="7993063" cy="56610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AR" altLang="es-AR" sz="1800"/>
          </a:p>
        </p:txBody>
      </p:sp>
      <p:sp>
        <p:nvSpPr>
          <p:cNvPr id="175106" name="Rectangle 2">
            <a:extLst>
              <a:ext uri="{FF2B5EF4-FFF2-40B4-BE49-F238E27FC236}">
                <a16:creationId xmlns:a16="http://schemas.microsoft.com/office/drawing/2014/main" id="{DDA50DE1-1414-4F67-8829-5C2E643E3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52513"/>
          </a:xfrm>
        </p:spPr>
        <p:txBody>
          <a:bodyPr/>
          <a:lstStyle/>
          <a:p>
            <a:pPr eaLnBrk="1" hangingPunct="1">
              <a:defRPr/>
            </a:pPr>
            <a:r>
              <a:rPr lang="es-ES_tradnl"/>
              <a:t>ESQUEMA DEL FORMATO</a:t>
            </a:r>
            <a:endParaRPr lang="es-ES"/>
          </a:p>
        </p:txBody>
      </p:sp>
      <p:graphicFrame>
        <p:nvGraphicFramePr>
          <p:cNvPr id="146436" name="Object 4">
            <a:extLst>
              <a:ext uri="{FF2B5EF4-FFF2-40B4-BE49-F238E27FC236}">
                <a16:creationId xmlns:a16="http://schemas.microsoft.com/office/drawing/2014/main" id="{3ED3CB2D-2DEB-4965-8DF2-6C02CD4FA57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042192"/>
              </p:ext>
            </p:extLst>
          </p:nvPr>
        </p:nvGraphicFramePr>
        <p:xfrm>
          <a:off x="1259632" y="1264925"/>
          <a:ext cx="6913563" cy="54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5498287" imgH="4355287" progId="">
                  <p:embed/>
                </p:oleObj>
              </mc:Choice>
              <mc:Fallback>
                <p:oleObj name="Documento" r:id="rId3" imgW="5498287" imgH="4355287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264925"/>
                        <a:ext cx="6913563" cy="547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73DE5266-D114-4300-A4DB-4E3E9B27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E0703B14-2C1C-4C1A-8E55-E1E78CDA5830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89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5EDEEA-9E14-4598-AD52-EEE2A275C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80728"/>
          </a:xfrm>
        </p:spPr>
        <p:txBody>
          <a:bodyPr/>
          <a:lstStyle/>
          <a:p>
            <a:pPr>
              <a:defRPr/>
            </a:pPr>
            <a:r>
              <a:rPr lang="es-AR" dirty="0"/>
              <a:t>DEFINICIONES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3CBA1D-2CB7-4F55-8BA6-5951EB48C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34" y="863431"/>
            <a:ext cx="8229600" cy="5400675"/>
          </a:xfrm>
        </p:spPr>
        <p:txBody>
          <a:bodyPr/>
          <a:lstStyle/>
          <a:p>
            <a:pPr algn="just">
              <a:defRPr/>
            </a:pPr>
            <a:r>
              <a:rPr lang="es-ES" sz="2800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CICLO DE MEMORIA</a:t>
            </a:r>
            <a:r>
              <a:rPr lang="es-ES" sz="2800" b="1" dirty="0">
                <a:solidFill>
                  <a:srgbClr val="CCFF33"/>
                </a:solidFill>
                <a:effectLst/>
              </a:rPr>
              <a:t>: </a:t>
            </a:r>
            <a:r>
              <a:rPr lang="es-ES" sz="2800" b="1" dirty="0">
                <a:effectLst/>
              </a:rPr>
              <a:t>Cada vez que se produce un acceso a memoria, se desarrolla el llamado </a:t>
            </a:r>
            <a:r>
              <a:rPr lang="es-ES" sz="2800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ciclo de memoria</a:t>
            </a:r>
            <a:r>
              <a:rPr lang="es-ES" sz="2800" b="1" dirty="0">
                <a:effectLst/>
              </a:rPr>
              <a:t>, que </a:t>
            </a:r>
            <a:r>
              <a:rPr lang="es-ES" sz="2800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de la orden de efectuar el proceso, hasta que el mismo ha sido completado</a:t>
            </a:r>
            <a:r>
              <a:rPr lang="es-ES" sz="2800" b="1" dirty="0">
                <a:effectLst/>
              </a:rPr>
              <a:t>. En la siguiente figura, se muestra gráficamente como sería el mismo en un caso general.</a:t>
            </a:r>
          </a:p>
          <a:p>
            <a:pPr algn="just">
              <a:defRPr/>
            </a:pPr>
            <a:r>
              <a:rPr lang="es-ES" sz="2800" b="1" dirty="0">
                <a:effectLst/>
              </a:rPr>
              <a:t>A partir del momento que se aplica, desde la unidad de control, la señal de efectuar una búsqueda, hay un breve retardo debido tanto a los tiempos de transmisión de los circuitos, como a las demoras introducidas por el acomodamiento de los mismos al estado necesario. Solo después de este breve lapso, comienza efectivamente la búsqueda del lugar donde está guardada la información, o sea de la posición de memoria que debe ser accedida.</a:t>
            </a:r>
            <a:endParaRPr lang="es-AR" sz="2800" dirty="0">
              <a:effectLst/>
            </a:endParaRPr>
          </a:p>
          <a:p>
            <a:pPr>
              <a:defRPr/>
            </a:pPr>
            <a:endParaRPr lang="es-ES" b="1" dirty="0">
              <a:effectLst/>
            </a:endParaRPr>
          </a:p>
          <a:p>
            <a:pPr>
              <a:defRPr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938A5E-173E-451F-AA47-694393B8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990C78-D8EB-430D-B2EE-450744DD4640}" type="slidenum">
              <a:rPr lang="es-ES" altLang="es-AR" smtClean="0"/>
              <a:pPr>
                <a:defRPr/>
              </a:pPr>
              <a:t>9</a:t>
            </a:fld>
            <a:endParaRPr lang="es-ES" altLang="es-AR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A7B57F33-0534-4BF0-90EC-1316ADC06F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CABEZA DE LECTURA/ESCRITURA</a:t>
            </a:r>
            <a:endParaRPr lang="es-ES"/>
          </a:p>
        </p:txBody>
      </p:sp>
      <p:pic>
        <p:nvPicPr>
          <p:cNvPr id="148483" name="Picture 7" descr="cabezas">
            <a:extLst>
              <a:ext uri="{FF2B5EF4-FFF2-40B4-BE49-F238E27FC236}">
                <a16:creationId xmlns:a16="http://schemas.microsoft.com/office/drawing/2014/main" id="{B7C18ECD-5395-41B9-8B30-A31E0C9218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3525" y="3162300"/>
            <a:ext cx="3536950" cy="1752600"/>
          </a:xfrm>
        </p:spPr>
      </p:pic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8861ED98-CF12-4349-AEF0-7E9B90BF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EA6DD026-D8C4-43E6-AD73-9CE78821F446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90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>
            <a:extLst>
              <a:ext uri="{FF2B5EF4-FFF2-40B4-BE49-F238E27FC236}">
                <a16:creationId xmlns:a16="http://schemas.microsoft.com/office/drawing/2014/main" id="{059BD27B-876A-4574-8799-A6D2F84D8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"/>
              <a:t>BRAZO SOPORTE PARA LAS CABEZAS</a:t>
            </a:r>
          </a:p>
        </p:txBody>
      </p:sp>
      <p:pic>
        <p:nvPicPr>
          <p:cNvPr id="150531" name="Picture 4" descr="brazo">
            <a:extLst>
              <a:ext uri="{FF2B5EF4-FFF2-40B4-BE49-F238E27FC236}">
                <a16:creationId xmlns:a16="http://schemas.microsoft.com/office/drawing/2014/main" id="{E8D96BFC-970B-476E-AF2F-8592C257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9038"/>
            <a:ext cx="91440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B9BD2AE2-4309-4702-ACF1-1DABE432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382558C4-0608-4F88-B620-71752F70F389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91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>
            <a:extLst>
              <a:ext uri="{FF2B5EF4-FFF2-40B4-BE49-F238E27FC236}">
                <a16:creationId xmlns:a16="http://schemas.microsoft.com/office/drawing/2014/main" id="{74B08752-FA8E-4667-A0B9-5091CDAE4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"/>
              <a:t>POSICIÓN DE LAS CABEZAS</a:t>
            </a:r>
          </a:p>
        </p:txBody>
      </p:sp>
      <p:pic>
        <p:nvPicPr>
          <p:cNvPr id="152579" name="Picture 4" descr="cabezas de lec">
            <a:extLst>
              <a:ext uri="{FF2B5EF4-FFF2-40B4-BE49-F238E27FC236}">
                <a16:creationId xmlns:a16="http://schemas.microsoft.com/office/drawing/2014/main" id="{76FA00ED-F2C6-4517-A7FD-1D254470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9400"/>
            <a:ext cx="9144000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E811FA1F-DC1B-4E75-A5DD-43AFE896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52CF24CF-DDA4-473F-9C45-D422FA2F7132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92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42504100-1516-47F8-8B4C-CCB30851F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PARÁMETROS</a:t>
            </a:r>
            <a:endParaRPr lang="es-ES"/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B29453DF-F804-4B9D-92E4-BF390F4535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981200"/>
            <a:ext cx="91440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>
                <a:solidFill>
                  <a:srgbClr val="FF9900"/>
                </a:solidFill>
                <a:latin typeface="Arial" charset="0"/>
              </a:rPr>
              <a:t>VELOCIDAD DE GIRO: 7.200 RPM</a:t>
            </a:r>
          </a:p>
          <a:p>
            <a:pPr eaLnBrk="1" hangingPunct="1">
              <a:defRPr/>
            </a:pPr>
            <a:r>
              <a:rPr lang="es-ES_tradnl" b="1">
                <a:solidFill>
                  <a:srgbClr val="FF9900"/>
                </a:solidFill>
                <a:latin typeface="Arial" charset="0"/>
              </a:rPr>
              <a:t>DIÁMETRO DE LOS DISCOS: 3,5 “</a:t>
            </a:r>
          </a:p>
          <a:p>
            <a:pPr eaLnBrk="1" hangingPunct="1">
              <a:defRPr/>
            </a:pPr>
            <a:r>
              <a:rPr lang="es-ES_tradnl" b="1">
                <a:solidFill>
                  <a:srgbClr val="FF9900"/>
                </a:solidFill>
                <a:latin typeface="Arial" charset="0"/>
              </a:rPr>
              <a:t>CANTIDAD DE CARAS: HASTA 14</a:t>
            </a:r>
          </a:p>
          <a:p>
            <a:pPr eaLnBrk="1" hangingPunct="1">
              <a:defRPr/>
            </a:pPr>
            <a:r>
              <a:rPr lang="es-ES_tradnl" b="1">
                <a:solidFill>
                  <a:srgbClr val="FF9900"/>
                </a:solidFill>
                <a:latin typeface="Arial" charset="0"/>
              </a:rPr>
              <a:t>CILINDROS (O PISTAS) MAS DE 500</a:t>
            </a:r>
          </a:p>
          <a:p>
            <a:pPr eaLnBrk="1" hangingPunct="1">
              <a:defRPr/>
            </a:pPr>
            <a:r>
              <a:rPr lang="es-ES_tradnl" b="1">
                <a:solidFill>
                  <a:srgbClr val="FF9900"/>
                </a:solidFill>
                <a:latin typeface="Arial" charset="0"/>
              </a:rPr>
              <a:t>SECTORES: 30</a:t>
            </a:r>
          </a:p>
          <a:p>
            <a:pPr eaLnBrk="1" hangingPunct="1">
              <a:defRPr/>
            </a:pPr>
            <a:r>
              <a:rPr lang="es-ES_tradnl" b="1">
                <a:solidFill>
                  <a:srgbClr val="FF9900"/>
                </a:solidFill>
                <a:latin typeface="Arial" charset="0"/>
              </a:rPr>
              <a:t>POSICIONAMIENTO DE LAS CABEZAS, MEDIANTE BOBINA DE VOZ (VOICE COIL)</a:t>
            </a:r>
            <a:endParaRPr lang="es-ES" b="1">
              <a:solidFill>
                <a:srgbClr val="FF9900"/>
              </a:solidFill>
              <a:latin typeface="Arial" charset="0"/>
            </a:endParaRP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EC9BD5A7-0634-413C-8CED-FCB2431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1F83EAA5-133C-4B36-B179-9D59F0BC66E6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93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971BFFB8-3D85-400D-B707-451EEF96D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CABEZAL VOICE COIL</a:t>
            </a:r>
            <a:endParaRPr lang="es-ES"/>
          </a:p>
        </p:txBody>
      </p:sp>
      <p:graphicFrame>
        <p:nvGraphicFramePr>
          <p:cNvPr id="156675" name="Object 4">
            <a:extLst>
              <a:ext uri="{FF2B5EF4-FFF2-40B4-BE49-F238E27FC236}">
                <a16:creationId xmlns:a16="http://schemas.microsoft.com/office/drawing/2014/main" id="{0FABA7A3-A64A-4DC0-BA9B-8D94A91946D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333500" y="2133600"/>
          <a:ext cx="64770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806177" imgH="6944810" progId="">
                  <p:embed/>
                </p:oleObj>
              </mc:Choice>
              <mc:Fallback>
                <p:oleObj r:id="rId3" imgW="11806177" imgH="694481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2133600"/>
                        <a:ext cx="64770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C98333C7-7DD7-4FB1-A811-91A35591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79D48BC5-401E-467B-ACFD-57752E161B16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94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25844BC2-3062-4AD9-8685-AC327A52EB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7813"/>
            <a:ext cx="9144000" cy="5588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/>
              <a:t>FUNCIONAMIENTO DE LOS SISTEMAS MAGNÉTICOS</a:t>
            </a:r>
            <a:endParaRPr lang="es-ES" sz="4000"/>
          </a:p>
        </p:txBody>
      </p:sp>
      <p:graphicFrame>
        <p:nvGraphicFramePr>
          <p:cNvPr id="158723" name="Object 4">
            <a:extLst>
              <a:ext uri="{FF2B5EF4-FFF2-40B4-BE49-F238E27FC236}">
                <a16:creationId xmlns:a16="http://schemas.microsoft.com/office/drawing/2014/main" id="{FF394018-6F47-4EA6-82D6-062DA4FCADA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908175" y="1200150"/>
          <a:ext cx="5497513" cy="565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448800" imgH="9718431" progId="">
                  <p:embed/>
                </p:oleObj>
              </mc:Choice>
              <mc:Fallback>
                <p:oleObj r:id="rId3" imgW="9448800" imgH="9718431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818" t="3711"/>
                      <a:stretch>
                        <a:fillRect/>
                      </a:stretch>
                    </p:blipFill>
                    <p:spPr bwMode="auto">
                      <a:xfrm>
                        <a:off x="1908175" y="1200150"/>
                        <a:ext cx="5497513" cy="565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5D268505-FC99-45F3-81F7-F203B23B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E22946F6-5557-476A-8CB4-032FAE088410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95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CD57A17A-A49B-49BA-B75E-4D99E7C5B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PACK DE DISCOS</a:t>
            </a:r>
            <a:endParaRPr lang="es-ES"/>
          </a:p>
        </p:txBody>
      </p:sp>
      <p:graphicFrame>
        <p:nvGraphicFramePr>
          <p:cNvPr id="160771" name="Object 4">
            <a:extLst>
              <a:ext uri="{FF2B5EF4-FFF2-40B4-BE49-F238E27FC236}">
                <a16:creationId xmlns:a16="http://schemas.microsoft.com/office/drawing/2014/main" id="{20ABB30E-BF5D-4CB4-8340-85F819DD1FE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428750" y="2228850"/>
          <a:ext cx="62865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582710" imgH="6668833" progId="">
                  <p:embed/>
                </p:oleObj>
              </mc:Choice>
              <mc:Fallback>
                <p:oleObj r:id="rId3" imgW="11582710" imgH="6668833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2228850"/>
                        <a:ext cx="62865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D19200CB-C6C1-4860-B78B-92F52F4B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4CCDB34D-DFD4-4D8D-B8FC-E8A3B4E47448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96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19D372EE-D0FF-4BB5-881D-DC0539D16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s-ES_tradnl"/>
              <a:t>CIRCULACIÓN DE AIRE</a:t>
            </a:r>
            <a:endParaRPr lang="es-ES"/>
          </a:p>
        </p:txBody>
      </p:sp>
      <p:graphicFrame>
        <p:nvGraphicFramePr>
          <p:cNvPr id="162819" name="Object 4">
            <a:extLst>
              <a:ext uri="{FF2B5EF4-FFF2-40B4-BE49-F238E27FC236}">
                <a16:creationId xmlns:a16="http://schemas.microsoft.com/office/drawing/2014/main" id="{4AFCF942-F1E5-4710-92C5-6A353FEB5E2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71550" y="1357313"/>
          <a:ext cx="7343775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605846" imgH="8088923" progId="">
                  <p:embed/>
                </p:oleObj>
              </mc:Choice>
              <mc:Fallback>
                <p:oleObj r:id="rId3" imgW="11605846" imgH="8088923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57313"/>
                        <a:ext cx="7343775" cy="511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2140B46A-B08F-4871-BAE1-6F186747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6B561970-4A82-4DB6-965C-AEDFEAA41530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97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4" descr="A4A4E0EF">
            <a:extLst>
              <a:ext uri="{FF2B5EF4-FFF2-40B4-BE49-F238E27FC236}">
                <a16:creationId xmlns:a16="http://schemas.microsoft.com/office/drawing/2014/main" id="{EAE30837-D82C-4047-8AB3-6500E8E6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Marcador de número de diapositiva">
            <a:extLst>
              <a:ext uri="{FF2B5EF4-FFF2-40B4-BE49-F238E27FC236}">
                <a16:creationId xmlns:a16="http://schemas.microsoft.com/office/drawing/2014/main" id="{6C1E41F1-DA1B-46CF-8CE9-1C32D73C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714F8B6C-4F68-44B7-B1DC-B06705AAC9BA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98</a:t>
            </a:fld>
            <a:endParaRPr lang="es-ES" altLang="es-AR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F5770633-C75A-45F5-9D33-B469B278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HDD   &amp;  SSD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522AAC63-C287-40FB-82F2-F72F7BA60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s-AR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705E417F-7707-4C3E-81BD-0C87E325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gency FB" panose="020B0503020202020204" pitchFamily="34" charset="0"/>
              </a:defRPr>
            </a:lvl9pPr>
          </a:lstStyle>
          <a:p>
            <a:pPr eaLnBrk="1" hangingPunct="1">
              <a:defRPr/>
            </a:pPr>
            <a:fld id="{6C02B75C-F148-49AE-B1E8-E728CA1A9CF6}" type="slidenum">
              <a:rPr lang="es-ES" altLang="es-AR" smtClean="0">
                <a:latin typeface="Arial" panose="020B0604020202020204" pitchFamily="34" charset="0"/>
              </a:rPr>
              <a:pPr eaLnBrk="1" hangingPunct="1">
                <a:defRPr/>
              </a:pPr>
              <a:t>99</a:t>
            </a:fld>
            <a:endParaRPr lang="es-ES" altLang="es-AR">
              <a:latin typeface="Arial" panose="020B0604020202020204" pitchFamily="34" charset="0"/>
            </a:endParaRPr>
          </a:p>
        </p:txBody>
      </p:sp>
      <p:pic>
        <p:nvPicPr>
          <p:cNvPr id="166917" name="5 Marcador de contenido" descr="Disassembled_HDD_and_SSD.JPG">
            <a:extLst>
              <a:ext uri="{FF2B5EF4-FFF2-40B4-BE49-F238E27FC236}">
                <a16:creationId xmlns:a16="http://schemas.microsoft.com/office/drawing/2014/main" id="{7DE26FBD-56C9-4504-92B3-C08D97CFF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00213"/>
            <a:ext cx="85883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xtura">
  <a:themeElements>
    <a:clrScheme name="Textura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a">
      <a:majorFont>
        <a:latin typeface="Agency FB"/>
        <a:ea typeface=""/>
        <a:cs typeface=""/>
      </a:majorFont>
      <a:minorFont>
        <a:latin typeface="Agency F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gency FB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gency FB" pitchFamily="34" charset="0"/>
          </a:defRPr>
        </a:defPPr>
      </a:lstStyle>
    </a:lnDef>
  </a:objectDefaults>
  <a:extraClrSchemeLst>
    <a:extraClrScheme>
      <a:clrScheme name="Textura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a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iseño personalizado">
  <a:themeElements>
    <a:clrScheme name="Diseño 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ersonaliz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gency FB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gency FB" pitchFamily="34" charset="0"/>
          </a:defRPr>
        </a:defPPr>
      </a:lstStyle>
    </a:lnDef>
  </a:objectDefaults>
  <a:extraClrSchemeLst>
    <a:extraClrScheme>
      <a:clrScheme name="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Textured</Template>
  <TotalTime>4495</TotalTime>
  <Words>5330</Words>
  <Application>Microsoft Office PowerPoint</Application>
  <PresentationFormat>Presentación en pantalla (4:3)</PresentationFormat>
  <Paragraphs>733</Paragraphs>
  <Slides>124</Slides>
  <Notes>84</Notes>
  <HiddenSlides>0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124</vt:i4>
      </vt:variant>
    </vt:vector>
  </HeadingPairs>
  <TitlesOfParts>
    <vt:vector size="137" baseType="lpstr">
      <vt:lpstr>Agency FB</vt:lpstr>
      <vt:lpstr>Andy</vt:lpstr>
      <vt:lpstr>Arial</vt:lpstr>
      <vt:lpstr>AvantGarde Md BT</vt:lpstr>
      <vt:lpstr>Calibri</vt:lpstr>
      <vt:lpstr>Symbol</vt:lpstr>
      <vt:lpstr>Tahoma</vt:lpstr>
      <vt:lpstr>Times New Roman</vt:lpstr>
      <vt:lpstr>Verdana</vt:lpstr>
      <vt:lpstr>Wingdings</vt:lpstr>
      <vt:lpstr>Textura</vt:lpstr>
      <vt:lpstr>Diseño personalizado</vt:lpstr>
      <vt:lpstr>Documento</vt:lpstr>
      <vt:lpstr>UNIDAD 3  MEMORIA</vt:lpstr>
      <vt:lpstr>DIAGRAMA FUNCIONAL</vt:lpstr>
      <vt:lpstr>ALGUNAS DEFINICIONES</vt:lpstr>
      <vt:lpstr>DEFINICIONES</vt:lpstr>
      <vt:lpstr>DEFINICIONES</vt:lpstr>
      <vt:lpstr>DEFINICIONES</vt:lpstr>
      <vt:lpstr>DEFINICIONES</vt:lpstr>
      <vt:lpstr>TIEMPO DE ACCESO</vt:lpstr>
      <vt:lpstr>DEFINICIONES</vt:lpstr>
      <vt:lpstr>DEFINICIONES</vt:lpstr>
      <vt:lpstr>DEFINICIONES</vt:lpstr>
      <vt:lpstr>CICLO DE MEMORIA</vt:lpstr>
      <vt:lpstr>DIMENSIONES DE LAS MEMORIAS</vt:lpstr>
      <vt:lpstr>MÚLTIPLOS DE UNIDADES EN SISTEMA INTERNACIONAL (SI) Y EN IEEE 1541</vt:lpstr>
      <vt:lpstr>CAPACIDAD O TAMAÑO DE UNA MEMORIA</vt:lpstr>
      <vt:lpstr>RENDIMIENTO DE UNA MEMORIA</vt:lpstr>
      <vt:lpstr>RENDIMIENTO DE UNA MEMORIA</vt:lpstr>
      <vt:lpstr>RENDIMIENTO DE UNA MEMORIA</vt:lpstr>
      <vt:lpstr>CLASIFICACIÓN DE LAS MEMORIAS</vt:lpstr>
      <vt:lpstr>POR SU APLICACIÓN</vt:lpstr>
      <vt:lpstr>POR SU JERARQUÍA</vt:lpstr>
      <vt:lpstr>SISTEMA JERÁRQUICO DE MEMORIA </vt:lpstr>
      <vt:lpstr>SISTEMA JERÁRQUICO DE MEMORIA </vt:lpstr>
      <vt:lpstr>Presentación de PowerPoint</vt:lpstr>
      <vt:lpstr>SISTEMA JERÁRQUICO DE MEMORIA </vt:lpstr>
      <vt:lpstr>SISTEMA JERÁRQUICO DE MEMORIA</vt:lpstr>
      <vt:lpstr>Presentación de PowerPoint</vt:lpstr>
      <vt:lpstr>POR SU TIPO DE ACCESO</vt:lpstr>
      <vt:lpstr>POR SU FUNCIONAMIENTO</vt:lpstr>
      <vt:lpstr>POR LA PERMANENCIA DE LA INFORMACIÓN</vt:lpstr>
      <vt:lpstr>POR SU FORMA DE LECTURA</vt:lpstr>
      <vt:lpstr>MEMORIAS ESPECIALIZADAS</vt:lpstr>
      <vt:lpstr>MEMORIAS FIFO Y LIFO</vt:lpstr>
      <vt:lpstr>DIRECCIONAMIENTO</vt:lpstr>
      <vt:lpstr>DIRECCIONAMIENTO POR NÚMERO DE CELDA</vt:lpstr>
      <vt:lpstr>DIRECCIONAMIENTO POR FILAS Y COLUMNAS (COORDENADO)</vt:lpstr>
      <vt:lpstr>LECTURA POR PISTA Y TIEMPO</vt:lpstr>
      <vt:lpstr>MEMORIAS DE SEMICONDUCTOR</vt:lpstr>
      <vt:lpstr>MEMORIAS ROM</vt:lpstr>
      <vt:lpstr>MEMORIAS ROM</vt:lpstr>
      <vt:lpstr>MEMORIAS PROM</vt:lpstr>
      <vt:lpstr>MEMORIAS EPROM</vt:lpstr>
      <vt:lpstr>MEMORIAS EAROM</vt:lpstr>
      <vt:lpstr>Organización EEPROM o memoria tipo flash.  DETALLE CELDA DE BIT </vt:lpstr>
      <vt:lpstr>MEMORIAS DRAM (Dynamic RAM)</vt:lpstr>
      <vt:lpstr>CELDA DE BIT DRAM – REFRESCO PERIÓDICO</vt:lpstr>
      <vt:lpstr>MEMORIAS SRAM (Static RAM)</vt:lpstr>
      <vt:lpstr>CELDA DE BIT SRAM</vt:lpstr>
      <vt:lpstr>MEMORIAS DE SEMICONDUCTOR</vt:lpstr>
      <vt:lpstr>ORGANIZACIÓN DE LAS MEMORIAS DE SEMICONDUCTOR</vt:lpstr>
      <vt:lpstr>OPERACIÓN DE LAS CELDAS DE MEMORIA</vt:lpstr>
      <vt:lpstr>MEMORIA DRAM DE 16 MiBITS (16 Mib)</vt:lpstr>
      <vt:lpstr>ESQUEMA DE LA DRAM</vt:lpstr>
      <vt:lpstr>SEÑALES DE CONTROL APLICADAS AL CHIP</vt:lpstr>
      <vt:lpstr>TERMINALES DEL CHIP</vt:lpstr>
      <vt:lpstr>DISPOSICIÓN DE TERMINALES DEL CHIP</vt:lpstr>
      <vt:lpstr>LÓGICA DE CHIPS</vt:lpstr>
      <vt:lpstr>UTILIZA-CIÓN DE VARIOS CHIPS</vt:lpstr>
      <vt:lpstr>DISPOSICIÓN DE CADA CHIP</vt:lpstr>
      <vt:lpstr>ORGANIZACIÓN POR MÓDULOS PARA UN MEBIBYTE (1 MiB)</vt:lpstr>
      <vt:lpstr>EXPLICACIÓN DEL MÓDULO</vt:lpstr>
      <vt:lpstr>Presentación de PowerPoint</vt:lpstr>
      <vt:lpstr>Ocho chips SRAM de 128 Ki x 8 que forman una unidad de memoria de 256 Ki x 32 (8 Mib)</vt:lpstr>
      <vt:lpstr>Ocho chips SRAM de 128 Ki x 8 que forman una unidad de memoria de 256 Ki x 32 (8 Mib)</vt:lpstr>
      <vt:lpstr>ORGANIZACIÓN DE LAS MEMORIAS PARA PC’S</vt:lpstr>
      <vt:lpstr>CONFORMACIÓN DE LA MEMORIA CENTRAL</vt:lpstr>
      <vt:lpstr>DISPOSICIÓN</vt:lpstr>
      <vt:lpstr>SIMM</vt:lpstr>
      <vt:lpstr>SIMM</vt:lpstr>
      <vt:lpstr>MONTAJE SOBRE PLACA SIMM</vt:lpstr>
      <vt:lpstr>DIMM</vt:lpstr>
      <vt:lpstr>PLACAS DIMM, SIMM, Y SODIMM </vt:lpstr>
      <vt:lpstr>PLACAS DIMM Y SODIMM</vt:lpstr>
      <vt:lpstr>SODIMM</vt:lpstr>
      <vt:lpstr>DRAM SINCRÓNICA (SDRAM = Synchronous DRAM)</vt:lpstr>
      <vt:lpstr>SDRAM 64 Mib (8 MiB)</vt:lpstr>
      <vt:lpstr>SDRAM 64 Mib (8 MiB)</vt:lpstr>
      <vt:lpstr>DDR  SDRAM</vt:lpstr>
      <vt:lpstr>DDR SRAM </vt:lpstr>
      <vt:lpstr>DDR2 SDRAM</vt:lpstr>
      <vt:lpstr>DDR1  DDR2  DDR3  DDR4  SDRAM</vt:lpstr>
      <vt:lpstr>SDR – DDR1 – DDR2  SDRAM</vt:lpstr>
      <vt:lpstr>COMPARACIÓN DDR1 DDR2 DDR3</vt:lpstr>
      <vt:lpstr>Presentación de PowerPoint</vt:lpstr>
      <vt:lpstr>VELOCIDAD DE LAS MEMORIAS</vt:lpstr>
      <vt:lpstr>MEMORIAS EXTERNAS</vt:lpstr>
      <vt:lpstr>DISCOS RÍGIDOS (HDD =Hard Disk Drive)</vt:lpstr>
      <vt:lpstr>FORMATO DEL DISCO</vt:lpstr>
      <vt:lpstr>ESQUEMA DEL FORMATO</vt:lpstr>
      <vt:lpstr>CABEZA DE LECTURA/ESCRITURA</vt:lpstr>
      <vt:lpstr>BRAZO SOPORTE PARA LAS CABEZAS</vt:lpstr>
      <vt:lpstr>POSICIÓN DE LAS CABEZAS</vt:lpstr>
      <vt:lpstr>PARÁMETROS</vt:lpstr>
      <vt:lpstr>CABEZAL VOICE COIL</vt:lpstr>
      <vt:lpstr>FUNCIONAMIENTO DE LOS SISTEMAS MAGNÉTICOS</vt:lpstr>
      <vt:lpstr>PACK DE DISCOS</vt:lpstr>
      <vt:lpstr>CIRCULACIÓN DE AIRE</vt:lpstr>
      <vt:lpstr>Presentación de PowerPoint</vt:lpstr>
      <vt:lpstr>HDD   &amp;  SSD</vt:lpstr>
      <vt:lpstr>HDD   &amp;  SSD</vt:lpstr>
      <vt:lpstr>HHD</vt:lpstr>
      <vt:lpstr>MEMORIAS SECUNDARIAS: HDD   &amp;  SSD</vt:lpstr>
      <vt:lpstr>FORMATO M2 PARA MEMORIAS SECUNDARIAS SSD</vt:lpstr>
      <vt:lpstr>MEMORIAS SECUNDARIAS: SSD SATA &amp; SSD MVMe</vt:lpstr>
      <vt:lpstr>CINTA MAGNÉTICA</vt:lpstr>
      <vt:lpstr>UNIDAD DE CINTA MAGNÉTICA</vt:lpstr>
      <vt:lpstr>DISCO ÓPTICO</vt:lpstr>
      <vt:lpstr>VARIANTES DEL CD PARA DATOS</vt:lpstr>
      <vt:lpstr>CD-ROM</vt:lpstr>
      <vt:lpstr>SISTEMA DE L/E DE UN CD</vt:lpstr>
      <vt:lpstr>TECNICAS DE GRABACIÓN</vt:lpstr>
      <vt:lpstr>CAV</vt:lpstr>
      <vt:lpstr>CLV</vt:lpstr>
      <vt:lpstr>PISTAS Y SECTORES </vt:lpstr>
      <vt:lpstr>ESPIRAL</vt:lpstr>
      <vt:lpstr>PARÁMETROS</vt:lpstr>
      <vt:lpstr>CAPACIDAD DE LOS CD</vt:lpstr>
      <vt:lpstr>FORMATO DE GRABACIÓN</vt:lpstr>
      <vt:lpstr>DVD</vt:lpstr>
      <vt:lpstr>COMPARACIÓN  CD-DVD</vt:lpstr>
      <vt:lpstr>COMPOSICIÓN DEL DVD</vt:lpstr>
      <vt:lpstr>VISTA 3D</vt:lpstr>
      <vt:lpstr>COMPARACIÓN CD – DVD – BLUE RAY</vt:lpstr>
      <vt:lpstr>Presentación de PowerPoint</vt:lpstr>
    </vt:vector>
  </TitlesOfParts>
  <Company>CD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DE MEMORIA</dc:title>
  <dc:creator>Guillermo Oriolani</dc:creator>
  <cp:lastModifiedBy>Guillermo Oriolani</cp:lastModifiedBy>
  <cp:revision>222</cp:revision>
  <dcterms:created xsi:type="dcterms:W3CDTF">2004-09-08T16:39:33Z</dcterms:created>
  <dcterms:modified xsi:type="dcterms:W3CDTF">2024-04-18T21:56:42Z</dcterms:modified>
</cp:coreProperties>
</file>